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9" r:id="rId4"/>
    <p:sldId id="270" r:id="rId5"/>
    <p:sldId id="268" r:id="rId6"/>
    <p:sldId id="269" r:id="rId7"/>
    <p:sldId id="261" r:id="rId8"/>
    <p:sldId id="282" r:id="rId9"/>
    <p:sldId id="263" r:id="rId10"/>
    <p:sldId id="262" r:id="rId11"/>
    <p:sldId id="272" r:id="rId12"/>
    <p:sldId id="271" r:id="rId13"/>
    <p:sldId id="273" r:id="rId14"/>
    <p:sldId id="265" r:id="rId15"/>
    <p:sldId id="283" r:id="rId16"/>
    <p:sldId id="274" r:id="rId17"/>
    <p:sldId id="275" r:id="rId18"/>
    <p:sldId id="276" r:id="rId19"/>
    <p:sldId id="277" r:id="rId20"/>
    <p:sldId id="278" r:id="rId21"/>
    <p:sldId id="279" r:id="rId22"/>
    <p:sldId id="280" r:id="rId23"/>
    <p:sldId id="281" r:id="rId24"/>
    <p:sldId id="266" r:id="rId25"/>
    <p:sldId id="284" r:id="rId26"/>
    <p:sldId id="267" r:id="rId27"/>
  </p:sldIdLst>
  <p:sldSz cx="18288000" cy="10287000"/>
  <p:notesSz cx="6858000" cy="9144000"/>
  <p:embeddedFontLst>
    <p:embeddedFont>
      <p:font typeface="Neo Tech" panose="020B0604020202020204" charset="0"/>
      <p:regular r:id="rId29"/>
    </p:embeddedFont>
    <p:embeddedFont>
      <p:font typeface="Neo Tech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3786" autoAdjust="0"/>
  </p:normalViewPr>
  <p:slideViewPr>
    <p:cSldViewPr>
      <p:cViewPr varScale="1">
        <p:scale>
          <a:sx n="55" d="100"/>
          <a:sy n="55" d="100"/>
        </p:scale>
        <p:origin x="16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08442-8DDC-4D4C-9FE7-F86025223165}" type="datetimeFigureOut">
              <a:rPr lang="es-CL" smtClean="0"/>
              <a:t>13-05-2025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9952F-7EC6-46CB-9F3F-928EC06B1D89}" type="slidenum">
              <a:rPr lang="es-CL" smtClean="0"/>
              <a:t>‹Nº›</a:t>
            </a:fld>
            <a:endParaRPr lang="es-CL"/>
          </a:p>
        </p:txBody>
      </p:sp>
    </p:spTree>
    <p:extLst>
      <p:ext uri="{BB962C8B-B14F-4D97-AF65-F5344CB8AC3E}">
        <p14:creationId xmlns:p14="http://schemas.microsoft.com/office/powerpoint/2010/main" val="1136010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Buenas noches a todos los presentes, mi nombre es Felipe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Gomez</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esta es mi presentación del proyecto final en ciberseguridad.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1</a:t>
            </a:fld>
            <a:endParaRPr lang="es-CL"/>
          </a:p>
        </p:txBody>
      </p:sp>
    </p:spTree>
    <p:extLst>
      <p:ext uri="{BB962C8B-B14F-4D97-AF65-F5344CB8AC3E}">
        <p14:creationId xmlns:p14="http://schemas.microsoft.com/office/powerpoint/2010/main" val="59551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Tanto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Nmap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como los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escaners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complementario permitieron confirmar e identificar los servicios activos en los puertos 21, 22 y 80, revelando software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vsftpd</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OpenSSH</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Apache, con versiones susceptibles a explotación. Se teorizaron vectores de ataque basados en estas versiones.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10</a:t>
            </a:fld>
            <a:endParaRPr lang="es-CL"/>
          </a:p>
        </p:txBody>
      </p:sp>
    </p:spTree>
    <p:extLst>
      <p:ext uri="{BB962C8B-B14F-4D97-AF65-F5344CB8AC3E}">
        <p14:creationId xmlns:p14="http://schemas.microsoft.com/office/powerpoint/2010/main" val="118982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inicia la fase de explotación con el servicio FTP. Mediante escaneo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Nmap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se detectó la presencia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vsftpd</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en su versión 2.3.4, una versión ampliamente documentada por incluir una vulnerabilidad de tipo backdoor. Se empleó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Metasploit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para ejecutar el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exploit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específicado</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['vsftpd_234_backdoor’]. Esta técnica intenta abrir una sesión remota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shell</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al aprovechar una puerta trasera incrustada en el software comprometido. Sin embargo, aunque el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exploit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se ejecutó correctamente, no se obtuvo acceso remoto, lo que indica que la vulnerabilidad no estaba activa o había sido parcheada. Este resultado valida la importancia de verificar no solo la existencia de software vulnerable, sino también la explotación efectiva. Aunque el intento falló, el solo hecho de que el servicio FTP siga disponible y en una versión tan insegura ya representa un riesgo que debe eliminarse.</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11</a:t>
            </a:fld>
            <a:endParaRPr lang="es-CL"/>
          </a:p>
        </p:txBody>
      </p:sp>
    </p:spTree>
    <p:extLst>
      <p:ext uri="{BB962C8B-B14F-4D97-AF65-F5344CB8AC3E}">
        <p14:creationId xmlns:p14="http://schemas.microsoft.com/office/powerpoint/2010/main" val="242942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buNone/>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Se teoriza que el atacante pudo entrar en primer lugar: el puerto 22 (SSH).</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El certificado utilizado es </a:t>
            </a:r>
            <a:r>
              <a:rPr lang="es-ES" sz="1800" kern="100" dirty="0" err="1">
                <a:effectLst/>
                <a:latin typeface="Arial" panose="020B0604020202020204" pitchFamily="34" charset="0"/>
                <a:ea typeface="Aptos" panose="020B0004020202020204" pitchFamily="34" charset="0"/>
                <a:cs typeface="Times New Roman" panose="02020603050405020304" pitchFamily="18" charset="0"/>
              </a:rPr>
              <a:t>OpenSSH</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 9.2p1 vulnerable a que se acceda al usuario </a:t>
            </a:r>
            <a:r>
              <a:rPr lang="es-ES"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 al estar permitida esta opción.</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Se logra establecer conexión remota</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SSH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habilitado y una contraseña débil facilitó el ingreso completo al sistema, lo que constituye una falla crítica. Herramientas adicionales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WPScan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Gobuster</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Nessus confirmaron los riesgos, detectando configuraciones inadecuadas, rutas de administración expuestas, y archivos sensibles accesibles,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Esta combinación de hallazgos evidencia el nivel de exposición de la máquina y valida la hipótesis del ataque por este puerto como vector inicial.</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12</a:t>
            </a:fld>
            <a:endParaRPr lang="es-CL"/>
          </a:p>
        </p:txBody>
      </p:sp>
    </p:spTree>
    <p:extLst>
      <p:ext uri="{BB962C8B-B14F-4D97-AF65-F5344CB8AC3E}">
        <p14:creationId xmlns:p14="http://schemas.microsoft.com/office/powerpoint/2010/main" val="1560597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D735-C343-8DA5-2570-162E8B9824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F50E4C-B682-833F-FA94-DA7C00ED03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1C61FE-B4E6-2CC8-DCF3-3F24EE7D8F5A}"/>
              </a:ext>
            </a:extLst>
          </p:cNvPr>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La hipótesis principal es que el atacante con un acceso tan importante como el usuario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de forma remota, posteriormente accedería a información de la web alojada en el servidor, creada y configurada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wordpress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intenta entonces mirar archivos con información no protegida debido a mala configuración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wordpress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como la siguiente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cat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var</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/www/</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html</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Este archivo muestra datos importantes como credenciales de la base de datos.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En consecuencia hace que tengamos acceso directo a la base de datos donde se puede extraer información del sitio, como datos sensibles, credenciales de usuario, hashes de contraseña que posteriormente pueden descifrar con herramientas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john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the</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Ripper por ejemplo.</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93700732-962A-503A-7439-CC8466AFEB4B}"/>
              </a:ext>
            </a:extLst>
          </p:cNvPr>
          <p:cNvSpPr>
            <a:spLocks noGrp="1"/>
          </p:cNvSpPr>
          <p:nvPr>
            <p:ph type="sldNum" sz="quarter" idx="5"/>
          </p:nvPr>
        </p:nvSpPr>
        <p:spPr/>
        <p:txBody>
          <a:bodyPr/>
          <a:lstStyle/>
          <a:p>
            <a:fld id="{6DE9952F-7EC6-46CB-9F3F-928EC06B1D89}" type="slidenum">
              <a:rPr lang="es-CL" smtClean="0"/>
              <a:t>13</a:t>
            </a:fld>
            <a:endParaRPr lang="es-CL"/>
          </a:p>
        </p:txBody>
      </p:sp>
    </p:spTree>
    <p:extLst>
      <p:ext uri="{BB962C8B-B14F-4D97-AF65-F5344CB8AC3E}">
        <p14:creationId xmlns:p14="http://schemas.microsoft.com/office/powerpoint/2010/main" val="258956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pentesting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fue estructurado en fases clásicas para simular con fidelidad un ataque real. En la etapa de reconocimiento y escaneo, se identificaron puertos abiertos y versiones de servicios como FTP, SSH y HTTP, lo cual estableció el mapa de ataque potencial. Luego, se exploraron las rutas y configuraciones expuestas. Estas revelaron elementos clave como archivos críticos sin protección y versiones vulnerables de WordPress. Finalmente, se procedió a la explotación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post-explotación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El acceso remoto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se logró debido a configuraciones permisivas en SSH. Posteriormente, se extrajeron credenciales desde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accediendo a credenciales de la base de datos. Estas fases validan un flujo completo de compromiso y permiten proponer contramedidas eficaces.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14</a:t>
            </a:fld>
            <a:endParaRPr lang="es-CL"/>
          </a:p>
        </p:txBody>
      </p:sp>
    </p:spTree>
    <p:extLst>
      <p:ext uri="{BB962C8B-B14F-4D97-AF65-F5344CB8AC3E}">
        <p14:creationId xmlns:p14="http://schemas.microsoft.com/office/powerpoint/2010/main" val="904860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AE08-76B4-5E78-F244-39E524A09E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821979-83DC-1B27-8139-82D41C6D337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0C899D-68C1-3913-332E-652F35B14B1C}"/>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A5D43F8-63BA-314F-F166-3847C107EE2B}"/>
              </a:ext>
            </a:extLst>
          </p:cNvPr>
          <p:cNvSpPr>
            <a:spLocks noGrp="1"/>
          </p:cNvSpPr>
          <p:nvPr>
            <p:ph type="sldNum" sz="quarter" idx="5"/>
          </p:nvPr>
        </p:nvSpPr>
        <p:spPr/>
        <p:txBody>
          <a:bodyPr/>
          <a:lstStyle/>
          <a:p>
            <a:fld id="{6DE9952F-7EC6-46CB-9F3F-928EC06B1D89}" type="slidenum">
              <a:rPr lang="es-CL" smtClean="0"/>
              <a:t>15</a:t>
            </a:fld>
            <a:endParaRPr lang="es-CL"/>
          </a:p>
        </p:txBody>
      </p:sp>
    </p:spTree>
    <p:extLst>
      <p:ext uri="{BB962C8B-B14F-4D97-AF65-F5344CB8AC3E}">
        <p14:creationId xmlns:p14="http://schemas.microsoft.com/office/powerpoint/2010/main" val="52530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B4EA-FC55-279D-D616-929DEC4C52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5555C6-D968-F29D-5E08-73A425A357D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459FB9-6E3F-E94F-C40E-02FD13FF8D70}"/>
              </a:ext>
            </a:extLst>
          </p:cNvPr>
          <p:cNvSpPr>
            <a:spLocks noGrp="1"/>
          </p:cNvSpPr>
          <p:nvPr>
            <p:ph type="body" idx="1"/>
          </p:nvPr>
        </p:nvSpPr>
        <p:spPr/>
        <p:txBody>
          <a:bodyPr/>
          <a:lstStyle/>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Las remediaciones sobre el puerto 21, donde se ejecutaba un servicio FTP, son críticas dado que este protocolo no cifra las credenciales ni la información transmitida, lo que facilita su interceptación. La primera acción recomendada es deshabilitar completamente el servicio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vsftpd</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Este servicio no es esencial para el funcionamiento de WordPress y su permanencia incrementa la superficie de ataque. Además, se deben eliminar las cuentas que tengan acceso vía FTP, especialmente si comparten credenciales débiles o por defecto. Finalmente, cualquier funcionalidad que requiera transferencia de archivos debe migrar al uso de SFTP, que cifra las conexiones y es mucho más seguro. Estas acciones reducen significativamente el riesgo de explotación futura por este vector.</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D80FDEF9-67B9-64BF-7707-48036FD57593}"/>
              </a:ext>
            </a:extLst>
          </p:cNvPr>
          <p:cNvSpPr>
            <a:spLocks noGrp="1"/>
          </p:cNvSpPr>
          <p:nvPr>
            <p:ph type="sldNum" sz="quarter" idx="5"/>
          </p:nvPr>
        </p:nvSpPr>
        <p:spPr/>
        <p:txBody>
          <a:bodyPr/>
          <a:lstStyle/>
          <a:p>
            <a:fld id="{6DE9952F-7EC6-46CB-9F3F-928EC06B1D89}" type="slidenum">
              <a:rPr lang="es-CL" smtClean="0"/>
              <a:t>16</a:t>
            </a:fld>
            <a:endParaRPr lang="es-CL"/>
          </a:p>
        </p:txBody>
      </p:sp>
    </p:spTree>
    <p:extLst>
      <p:ext uri="{BB962C8B-B14F-4D97-AF65-F5344CB8AC3E}">
        <p14:creationId xmlns:p14="http://schemas.microsoft.com/office/powerpoint/2010/main" val="1012571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CB8E9-1755-964A-AFF6-B11CB5E704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A75E21-0E72-8A56-94F0-72B8C4B80F3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6CC766-8B77-B8F8-912D-BFE47ED58FC3}"/>
              </a:ext>
            </a:extLst>
          </p:cNvPr>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Para mitigar el vector de ataque más crítico detectado, es esencial reforzar el servicio SSH. El primer paso es prohibir el inicio de sesión del usuario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modificando el archivo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sshd_config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con la opción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PermitRootLogin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no. Esto previene ataques de fuerza bruta directos al usuario más privilegiado del sistema.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Adicionalmente, se debe deshabilitar la autenticación por contraseña y forzar el uso de autenticación mediante claves públicas. Esta práctica mejora significativamente la seguridad del acceso remoto. Finalmente, se recomienda actualizar la versión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OpenSSH</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utilizada, ya que versiones obsoletas pueden contener fallos conocidos explotables. Estas medidas juntas forman una defensa sólida contra accesos no autorizados vía SSH.</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0670A0BD-4B81-0105-C562-B6DFF5F67971}"/>
              </a:ext>
            </a:extLst>
          </p:cNvPr>
          <p:cNvSpPr>
            <a:spLocks noGrp="1"/>
          </p:cNvSpPr>
          <p:nvPr>
            <p:ph type="sldNum" sz="quarter" idx="5"/>
          </p:nvPr>
        </p:nvSpPr>
        <p:spPr/>
        <p:txBody>
          <a:bodyPr/>
          <a:lstStyle/>
          <a:p>
            <a:fld id="{6DE9952F-7EC6-46CB-9F3F-928EC06B1D89}" type="slidenum">
              <a:rPr lang="es-CL" smtClean="0"/>
              <a:t>17</a:t>
            </a:fld>
            <a:endParaRPr lang="es-CL"/>
          </a:p>
        </p:txBody>
      </p:sp>
    </p:spTree>
    <p:extLst>
      <p:ext uri="{BB962C8B-B14F-4D97-AF65-F5344CB8AC3E}">
        <p14:creationId xmlns:p14="http://schemas.microsoft.com/office/powerpoint/2010/main" val="899983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603E-FB77-9C1F-4DC0-2E2CC6602F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DAF2213-53F7-571D-CC51-807C3F6A24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FA340D-E75D-F0CE-5AF3-7D4724103D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Las remediaciones sobre el puerto 80 y la aplicación WordPress son fundamentales para minimizar el riesgo de explotación web.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Una de las primeras acciones es blindar el archivo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mediante reglas en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htaccess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que impidan su acceso por navegador</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6CB7BE0F-D337-8776-F7D8-A34D6B0A59E7}"/>
              </a:ext>
            </a:extLst>
          </p:cNvPr>
          <p:cNvSpPr>
            <a:spLocks noGrp="1"/>
          </p:cNvSpPr>
          <p:nvPr>
            <p:ph type="sldNum" sz="quarter" idx="5"/>
          </p:nvPr>
        </p:nvSpPr>
        <p:spPr/>
        <p:txBody>
          <a:bodyPr/>
          <a:lstStyle/>
          <a:p>
            <a:fld id="{6DE9952F-7EC6-46CB-9F3F-928EC06B1D89}" type="slidenum">
              <a:rPr lang="es-CL" smtClean="0"/>
              <a:t>18</a:t>
            </a:fld>
            <a:endParaRPr lang="es-CL"/>
          </a:p>
        </p:txBody>
      </p:sp>
    </p:spTree>
    <p:extLst>
      <p:ext uri="{BB962C8B-B14F-4D97-AF65-F5344CB8AC3E}">
        <p14:creationId xmlns:p14="http://schemas.microsoft.com/office/powerpoint/2010/main" val="329803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38F6-78D8-94ED-F383-EF974B47BF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5C0490-151D-9B24-895B-EC932F0665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E9979B-CDCB-054C-5FEC-3D316B9116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Mover el archivo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de ubicación. Cambiar su ubicación como por ejemplo en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index.php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También asignando permisos de lectura y escritura solo al propietario.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799094EE-C6E4-3CE6-750A-4F5A13941289}"/>
              </a:ext>
            </a:extLst>
          </p:cNvPr>
          <p:cNvSpPr>
            <a:spLocks noGrp="1"/>
          </p:cNvSpPr>
          <p:nvPr>
            <p:ph type="sldNum" sz="quarter" idx="5"/>
          </p:nvPr>
        </p:nvSpPr>
        <p:spPr/>
        <p:txBody>
          <a:bodyPr/>
          <a:lstStyle/>
          <a:p>
            <a:fld id="{6DE9952F-7EC6-46CB-9F3F-928EC06B1D89}" type="slidenum">
              <a:rPr lang="es-CL" smtClean="0"/>
              <a:t>19</a:t>
            </a:fld>
            <a:endParaRPr lang="es-CL"/>
          </a:p>
        </p:txBody>
      </p:sp>
    </p:spTree>
    <p:extLst>
      <p:ext uri="{BB962C8B-B14F-4D97-AF65-F5344CB8AC3E}">
        <p14:creationId xmlns:p14="http://schemas.microsoft.com/office/powerpoint/2010/main" val="28281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Alcance de la actividad fue investigar un escenario de ataque a un servidor Debian, con el fin de identificar, analizar y remediar vulnerabilidades críticas en un entorno controlado. Este ejercicio busca reflejar la importancia de integrar la seguridad desde el diseño y mantener sistemas auditados y actualizados.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2</a:t>
            </a:fld>
            <a:endParaRPr lang="es-CL"/>
          </a:p>
        </p:txBody>
      </p:sp>
    </p:spTree>
    <p:extLst>
      <p:ext uri="{BB962C8B-B14F-4D97-AF65-F5344CB8AC3E}">
        <p14:creationId xmlns:p14="http://schemas.microsoft.com/office/powerpoint/2010/main" val="275127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C9EEE-B242-9C74-6F12-73D1A3A896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059ABC-A071-F149-365D-12F27FCD8F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F024670-AB78-BCF2-5CF1-2E7E82953112}"/>
              </a:ext>
            </a:extLst>
          </p:cNvPr>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También es crucial implementar una política de actualizaciones automáticas del sistema. Esto puede lograrse mediante tareas programadas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crontab</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reduciendo la ventana de exposición a vulnerabilidades recién descubiertas.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Eliminación de archivos innecesarios o que den pistas sobre versiones, servicios,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plugins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usados.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F9E85CF9-6727-67DB-C770-F202123B1046}"/>
              </a:ext>
            </a:extLst>
          </p:cNvPr>
          <p:cNvSpPr>
            <a:spLocks noGrp="1"/>
          </p:cNvSpPr>
          <p:nvPr>
            <p:ph type="sldNum" sz="quarter" idx="5"/>
          </p:nvPr>
        </p:nvSpPr>
        <p:spPr/>
        <p:txBody>
          <a:bodyPr/>
          <a:lstStyle/>
          <a:p>
            <a:fld id="{6DE9952F-7EC6-46CB-9F3F-928EC06B1D89}" type="slidenum">
              <a:rPr lang="es-CL" smtClean="0"/>
              <a:t>20</a:t>
            </a:fld>
            <a:endParaRPr lang="es-CL"/>
          </a:p>
        </p:txBody>
      </p:sp>
    </p:spTree>
    <p:extLst>
      <p:ext uri="{BB962C8B-B14F-4D97-AF65-F5344CB8AC3E}">
        <p14:creationId xmlns:p14="http://schemas.microsoft.com/office/powerpoint/2010/main" val="164528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4E3B1-7566-DCDF-3367-B8E10A95B2C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87B961-6F6D-0439-A1C7-EAEC5D996A8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628EBB-8762-968F-F788-E44D89ADA5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Actualización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worpress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incluir la utilidad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wp-cli</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puede facilitar el control de versiones, actualización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plugins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utilidades.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036A0874-D150-FE81-5EA2-C0E62F30BA54}"/>
              </a:ext>
            </a:extLst>
          </p:cNvPr>
          <p:cNvSpPr>
            <a:spLocks noGrp="1"/>
          </p:cNvSpPr>
          <p:nvPr>
            <p:ph type="sldNum" sz="quarter" idx="5"/>
          </p:nvPr>
        </p:nvSpPr>
        <p:spPr/>
        <p:txBody>
          <a:bodyPr/>
          <a:lstStyle/>
          <a:p>
            <a:fld id="{6DE9952F-7EC6-46CB-9F3F-928EC06B1D89}" type="slidenum">
              <a:rPr lang="es-CL" smtClean="0"/>
              <a:t>21</a:t>
            </a:fld>
            <a:endParaRPr lang="es-CL"/>
          </a:p>
        </p:txBody>
      </p:sp>
    </p:spTree>
    <p:extLst>
      <p:ext uri="{BB962C8B-B14F-4D97-AF65-F5344CB8AC3E}">
        <p14:creationId xmlns:p14="http://schemas.microsoft.com/office/powerpoint/2010/main" val="177663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E724-BB45-839A-91AC-E956BBB316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29239C-70A1-5B73-35E2-98E305C04E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9A1B0F-B941-2462-4AB3-CB0DA74ADE6F}"/>
              </a:ext>
            </a:extLst>
          </p:cNvPr>
          <p:cNvSpPr>
            <a:spLocks noGrp="1"/>
          </p:cNvSpPr>
          <p:nvPr>
            <p:ph type="body" idx="1"/>
          </p:nvPr>
        </p:nvSpPr>
        <p:spPr/>
        <p:txBody>
          <a:bodyPr/>
          <a:lstStyle/>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Finalmente, se deben configurar encabezados de seguridad en Apache. Estas medidas fortalecen la defensa contra ataques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cross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-site scripting (XSS)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clickjacking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elevando así la seguridad general del entorno web.</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9B3F2C73-9528-026A-E51E-E283166B385C}"/>
              </a:ext>
            </a:extLst>
          </p:cNvPr>
          <p:cNvSpPr>
            <a:spLocks noGrp="1"/>
          </p:cNvSpPr>
          <p:nvPr>
            <p:ph type="sldNum" sz="quarter" idx="5"/>
          </p:nvPr>
        </p:nvSpPr>
        <p:spPr/>
        <p:txBody>
          <a:bodyPr/>
          <a:lstStyle/>
          <a:p>
            <a:fld id="{6DE9952F-7EC6-46CB-9F3F-928EC06B1D89}" type="slidenum">
              <a:rPr lang="es-CL" smtClean="0"/>
              <a:t>22</a:t>
            </a:fld>
            <a:endParaRPr lang="es-CL"/>
          </a:p>
        </p:txBody>
      </p:sp>
    </p:spTree>
    <p:extLst>
      <p:ext uri="{BB962C8B-B14F-4D97-AF65-F5344CB8AC3E}">
        <p14:creationId xmlns:p14="http://schemas.microsoft.com/office/powerpoint/2010/main" val="227390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D6F1-0074-D914-3659-272EF68516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2A5009-EB42-CAD3-9B37-2B9A9F7464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A9E5527-8351-5063-26C6-A3849FBDC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instaló el plugin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Disable</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REST API para bloquear el acceso público a la REST API de WordPress, que por defecto permite a cualquier visitante consultar rutas sensibles como listas de usuarios. Este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endpoint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expone nombres de usuario registrados en el sistema, lo que facilita ataques de fuerza bruta o reconocimiento por parte de un atacante.</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6A7A97D6-5463-B9DA-8BD6-CE2721FC35BC}"/>
              </a:ext>
            </a:extLst>
          </p:cNvPr>
          <p:cNvSpPr>
            <a:spLocks noGrp="1"/>
          </p:cNvSpPr>
          <p:nvPr>
            <p:ph type="sldNum" sz="quarter" idx="5"/>
          </p:nvPr>
        </p:nvSpPr>
        <p:spPr/>
        <p:txBody>
          <a:bodyPr/>
          <a:lstStyle/>
          <a:p>
            <a:fld id="{6DE9952F-7EC6-46CB-9F3F-928EC06B1D89}" type="slidenum">
              <a:rPr lang="es-CL" smtClean="0"/>
              <a:t>23</a:t>
            </a:fld>
            <a:endParaRPr lang="es-CL"/>
          </a:p>
        </p:txBody>
      </p:sp>
    </p:spTree>
    <p:extLst>
      <p:ext uri="{BB962C8B-B14F-4D97-AF65-F5344CB8AC3E}">
        <p14:creationId xmlns:p14="http://schemas.microsoft.com/office/powerpoint/2010/main" val="2933148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15000"/>
              </a:lnSpc>
              <a:spcAft>
                <a:spcPts val="800"/>
              </a:spcAft>
              <a:buNone/>
            </a:pPr>
            <a:r>
              <a:rPr lang="es-CL" sz="1800" kern="100" spc="75" dirty="0">
                <a:solidFill>
                  <a:srgbClr val="595959"/>
                </a:solidFill>
                <a:effectLst/>
                <a:latin typeface="Aptos" panose="020B0004020202020204" pitchFamily="34" charset="0"/>
                <a:ea typeface="Times New Roman" panose="02020603050405020304" pitchFamily="18" charset="0"/>
                <a:cs typeface="Times New Roman" panose="02020603050405020304" pitchFamily="18" charset="0"/>
              </a:rPr>
              <a:t>Objetivo:</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Proteger servicios expuestos (como WordPress en Apache y SSH) reduciendo al máximo la superficie de ataque, garantizando disponibilidad, segmentación y monitoreo.</a:t>
            </a:r>
          </a:p>
          <a:p>
            <a:pPr>
              <a:lnSpc>
                <a:spcPct val="115000"/>
              </a:lnSpc>
              <a:spcAft>
                <a:spcPts val="800"/>
              </a:spcAft>
              <a:buNone/>
            </a:pPr>
            <a:r>
              <a:rPr lang="es-CL" sz="1800" kern="100" spc="75" dirty="0">
                <a:solidFill>
                  <a:srgbClr val="595959"/>
                </a:solidFill>
                <a:effectLst/>
                <a:latin typeface="Aptos" panose="020B0004020202020204" pitchFamily="34" charset="0"/>
                <a:ea typeface="Times New Roman" panose="02020603050405020304" pitchFamily="18" charset="0"/>
                <a:cs typeface="Times New Roman" panose="02020603050405020304" pitchFamily="18" charset="0"/>
              </a:rPr>
              <a:t>Recomendación: Topología segmentada con DMZ</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DMZ (Zona Desmilitarizada):</a:t>
            </a:r>
          </a:p>
          <a:p>
            <a:pPr marL="342900" lvl="0" indent="-342900">
              <a:lnSpc>
                <a:spcPct val="115000"/>
              </a:lnSpc>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Aloja los servidores accesibles desde internet (Web/HTTP/HTTPS)</a:t>
            </a:r>
          </a:p>
          <a:p>
            <a:pPr marL="342900" lvl="0" indent="-342900">
              <a:lnSpc>
                <a:spcPct val="115000"/>
              </a:lnSpc>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Aísla el tráfico directo hacia la red interna</a:t>
            </a:r>
          </a:p>
          <a:p>
            <a:pPr marL="342900" lvl="0" indent="-342900">
              <a:lnSpc>
                <a:spcPct val="115000"/>
              </a:lnSpc>
              <a:spcAft>
                <a:spcPts val="800"/>
              </a:spcAft>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Protege el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backend</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 de ataques externos directos</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Firewalls en capas (FW1, Interno):</a:t>
            </a:r>
          </a:p>
          <a:p>
            <a:pPr marL="342900" lvl="0" indent="-342900">
              <a:lnSpc>
                <a:spcPct val="115000"/>
              </a:lnSpc>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Controlan el tráfico entre internet, DMZ y LAN</a:t>
            </a:r>
          </a:p>
          <a:p>
            <a:pPr marL="342900" lvl="0" indent="-342900">
              <a:lnSpc>
                <a:spcPct val="115000"/>
              </a:lnSpc>
              <a:spcAft>
                <a:spcPts val="800"/>
              </a:spcAft>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Se aplican políticas como: “sólo HTTP/HTTPS a DMZ”, “sólo MySQL del Web al DB”</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Segmentación lógica:</a:t>
            </a:r>
          </a:p>
          <a:p>
            <a:pPr marL="342900" lvl="0" indent="-342900">
              <a:lnSpc>
                <a:spcPct val="115000"/>
              </a:lnSpc>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SSH solo accesible desde red interna o a través de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jumpbox</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DB/MySQL no expuesto nunca directamente a internet</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Alta disponibilidad:</a:t>
            </a:r>
          </a:p>
          <a:p>
            <a:pPr marL="342900" lvl="0" indent="-342900">
              <a:lnSpc>
                <a:spcPct val="115000"/>
              </a:lnSpc>
              <a:spcAft>
                <a:spcPts val="800"/>
              </a:spcAft>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Balanceador de carga HTTP distribuye tráfico entre los servidores WordPress</a:t>
            </a:r>
          </a:p>
          <a:p>
            <a:pPr>
              <a:lnSpc>
                <a:spcPct val="115000"/>
              </a:lnSpc>
              <a:spcAft>
                <a:spcPts val="800"/>
              </a:spcAft>
              <a:buNone/>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Monitoreo &amp;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Logging</a:t>
            </a:r>
            <a:r>
              <a:rPr lang="es-CL"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Font typeface="Symbol" panose="05050102010706020507" pitchFamily="18" charset="2"/>
              <a:buChar char=""/>
            </a:pPr>
            <a:r>
              <a:rPr lang="es-CL" sz="1800" kern="100" dirty="0">
                <a:effectLst/>
                <a:latin typeface="Aptos" panose="020B0004020202020204" pitchFamily="34" charset="0"/>
                <a:ea typeface="Aptos" panose="020B0004020202020204" pitchFamily="34" charset="0"/>
                <a:cs typeface="Times New Roman" panose="02020603050405020304" pitchFamily="18" charset="0"/>
              </a:rPr>
              <a:t>Todos los eventos van a un SIEM o sistema de log separado (</a:t>
            </a:r>
            <a:r>
              <a:rPr lang="es-CL" sz="1800" kern="100" dirty="0" err="1">
                <a:effectLst/>
                <a:latin typeface="Aptos" panose="020B0004020202020204" pitchFamily="34" charset="0"/>
                <a:ea typeface="Aptos" panose="020B0004020202020204" pitchFamily="34" charset="0"/>
                <a:cs typeface="Times New Roman" panose="02020603050405020304" pitchFamily="18" charset="0"/>
              </a:rPr>
              <a:t>Wazuh</a:t>
            </a:r>
            <a:r>
              <a:rPr lang="es-CL" sz="1800" kern="100">
                <a:effectLst/>
                <a:latin typeface="Aptos" panose="020B0004020202020204" pitchFamily="34" charset="0"/>
                <a:ea typeface="Aptos" panose="020B0004020202020204" pitchFamily="34" charset="0"/>
                <a:cs typeface="Times New Roman" panose="02020603050405020304" pitchFamily="18" charset="0"/>
              </a:rPr>
              <a:t>, ELK, etc.)</a:t>
            </a: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24</a:t>
            </a:fld>
            <a:endParaRPr lang="es-CL"/>
          </a:p>
        </p:txBody>
      </p:sp>
    </p:spTree>
    <p:extLst>
      <p:ext uri="{BB962C8B-B14F-4D97-AF65-F5344CB8AC3E}">
        <p14:creationId xmlns:p14="http://schemas.microsoft.com/office/powerpoint/2010/main" val="2552630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BB00-82CA-0B5F-D7E6-E84E4266D32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B416F4-65C3-60DB-71C1-5F013D68205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D7E204-6C5E-54C6-D400-1D4F8DBF8F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Gracias al desarrollo de este proyecto y los conocimientos adquiridos a lo largo del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bootcamp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nos ha permitido evidenciar cómo una configuración por defecto y sin medidas de seguridad adecuadas puede comprometer completamente un servidor WordPress sobre Debian. A través de técnicas de escaneo, explotación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post-explotación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se logró acceder al sistema mediante SSH, extraer credenciales sensibles y obtener control total del entorno. Posteriormente, se aplicaron medidas de remediación alineadas con las buenas prácticas de OWASP y NIST: eliminación de servicios innecesarios como FTP, endurecimiento del servicio SSH, protección de archivos críticos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bloqueo de la REST API y actualización completa del CMS. Finalmente, los escaneos de validación confirmaron que los vectores explotables fueron mitigados exitosamente. Este proyecto demuestra la importancia de una correcta configuración inicial, actualizaciones regulares y pruebas de seguridad continuas para garantizar la integridad de sistemas en producción. La máquina pasó de ser completamente vulnerable a estar debidamente protegida frente a ataques comunes en entornos reales.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F2DA917C-A00F-FF36-CC81-B26BF8034AC7}"/>
              </a:ext>
            </a:extLst>
          </p:cNvPr>
          <p:cNvSpPr>
            <a:spLocks noGrp="1"/>
          </p:cNvSpPr>
          <p:nvPr>
            <p:ph type="sldNum" sz="quarter" idx="5"/>
          </p:nvPr>
        </p:nvSpPr>
        <p:spPr/>
        <p:txBody>
          <a:bodyPr/>
          <a:lstStyle/>
          <a:p>
            <a:fld id="{6DE9952F-7EC6-46CB-9F3F-928EC06B1D89}" type="slidenum">
              <a:rPr lang="es-CL" smtClean="0"/>
              <a:t>25</a:t>
            </a:fld>
            <a:endParaRPr lang="es-CL"/>
          </a:p>
        </p:txBody>
      </p:sp>
    </p:spTree>
    <p:extLst>
      <p:ext uri="{BB962C8B-B14F-4D97-AF65-F5344CB8AC3E}">
        <p14:creationId xmlns:p14="http://schemas.microsoft.com/office/powerpoint/2010/main" val="236220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A lo largo de esta presentación revisaremos la metodología aplicada, que combina técnicas de análisis forense con estrategias ofensivas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pentesting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identificando las técnicas de intrusión y realizar un análisis detallado del comportamiento malicioso para luego documentar las debilidades explotadas. Esto también ayudó a rastrear y crear una hipótesis de cada fase del ataque, que posteriormente fue simulado, demostrando los hallazgos clave, para posteriormente presentar las recomendaciones técnicas para mitigar las fallas detectadas.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3</a:t>
            </a:fld>
            <a:endParaRPr lang="es-CL"/>
          </a:p>
        </p:txBody>
      </p:sp>
    </p:spTree>
    <p:extLst>
      <p:ext uri="{BB962C8B-B14F-4D97-AF65-F5344CB8AC3E}">
        <p14:creationId xmlns:p14="http://schemas.microsoft.com/office/powerpoint/2010/main" val="403318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3A865-C1D8-6CBC-5AFA-245F0DD78DA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16451B-6EF9-00FC-6FE9-E7F5B57211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A00391-9433-322D-1F42-FADAE5B92B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entorno de trabajo fue una máquina virtual Debian Linux vulnerado con las siguientes características, fue configurada como servidor web que alojaba un sitio en WordPress. Esta plataforma, ampliamente utilizada, representa un objetivo común para los atacantes debido a sus múltiples vectores de entrada mal configurados o desactualizados. Lo que demostraremos con el entorno estudiado que simula una situación realista donde un atacante ha comprometido servicios expuestos públicamente. Y como maquina atacante se utilizo una maquina virtual con Kali Linux.</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0103E902-57D7-3C33-5FEA-25F6BD07130F}"/>
              </a:ext>
            </a:extLst>
          </p:cNvPr>
          <p:cNvSpPr>
            <a:spLocks noGrp="1"/>
          </p:cNvSpPr>
          <p:nvPr>
            <p:ph type="sldNum" sz="quarter" idx="5"/>
          </p:nvPr>
        </p:nvSpPr>
        <p:spPr/>
        <p:txBody>
          <a:bodyPr/>
          <a:lstStyle/>
          <a:p>
            <a:fld id="{6DE9952F-7EC6-46CB-9F3F-928EC06B1D89}" type="slidenum">
              <a:rPr lang="es-CL" smtClean="0"/>
              <a:t>4</a:t>
            </a:fld>
            <a:endParaRPr lang="es-CL"/>
          </a:p>
        </p:txBody>
      </p:sp>
    </p:spTree>
    <p:extLst>
      <p:ext uri="{BB962C8B-B14F-4D97-AF65-F5344CB8AC3E}">
        <p14:creationId xmlns:p14="http://schemas.microsoft.com/office/powerpoint/2010/main" val="1809175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análisis forense de la máquina comenzó con una revisión de logs usando comandos como los siguientes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journalctl</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-u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ssh</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para logs del sistema.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encontraron los siguientes hallazgos: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Accesos remotos exitosos al usuario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desde una IP externa, un claro indicio de intrusión. Se identificaron ediciones a archivos críticos del sistema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sshd_config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wp-config.php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además de manipulaciones de permisos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chmod</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777.</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Estos patrones suelen corresponder a intentos de establecer persistencia o facilitar el escalamiento de privilegios. Asimismo, se hallaron objetos anómalos en directorios temporales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tmp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cambios en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resolv.conf</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Estos hallazgos se correlacionan con técnicas avanzadas de evasión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command</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&amp; control”.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5</a:t>
            </a:fld>
            <a:endParaRPr lang="es-CL"/>
          </a:p>
        </p:txBody>
      </p:sp>
    </p:spTree>
    <p:extLst>
      <p:ext uri="{BB962C8B-B14F-4D97-AF65-F5344CB8AC3E}">
        <p14:creationId xmlns:p14="http://schemas.microsoft.com/office/powerpoint/2010/main" val="252612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complementó el análisis con escáneres de malware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chkrootkit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rkhunter</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objetivo específico de esto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escaners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fue recrear el camino seguido por un atacante, desde el acceso inicial hasta la explotación y control del sistema.</a:t>
            </a: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1er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Warning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que indica que hay segmentos de memoria compartida anómalos entre procesos. Interpretación: Alerta por posible uso indebido de recursos de memoria, debe revisarse con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ipcs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-m.</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2do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warning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evidencia un script Perl que forma parte de la librería triple w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perl</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que puede ser usado para hacer peticiones HTTP desde la terminal. Esto resulta ser un cambio sospechoso en el hash o permisos del archivo indican posible compromiso.</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El tercero verifica si el archivo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sshd_config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permite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loguearse</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root</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por SSH. Tener esta opción habilitada abre la puerta a ataques de fuerza bruta y escalada sin necesidad de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exploits</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complejos.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6</a:t>
            </a:fld>
            <a:endParaRPr lang="es-CL"/>
          </a:p>
        </p:txBody>
      </p:sp>
    </p:spTree>
    <p:extLst>
      <p:ext uri="{BB962C8B-B14F-4D97-AF65-F5344CB8AC3E}">
        <p14:creationId xmlns:p14="http://schemas.microsoft.com/office/powerpoint/2010/main" val="207459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Luego se procedió con el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pentesting</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donde se simula un ataque real contra la maquina hackeada Debian, con el fin de identificar y explorar las vulnerabilidades encontradas, acceder a información sensible y evaluar el nivel de compromiso alcanzable por un atacante.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7</a:t>
            </a:fld>
            <a:endParaRPr lang="es-CL"/>
          </a:p>
        </p:txBody>
      </p:sp>
    </p:spTree>
    <p:extLst>
      <p:ext uri="{BB962C8B-B14F-4D97-AF65-F5344CB8AC3E}">
        <p14:creationId xmlns:p14="http://schemas.microsoft.com/office/powerpoint/2010/main" val="3972831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9AC72-59C2-3CF5-BB4C-A073706F78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25E5BF-4A4B-42A7-38A4-52712EC0A7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1F0E548-63AD-F74B-FD62-C3DC55B5E0B3}"/>
              </a:ext>
            </a:extLst>
          </p:cNvPr>
          <p:cNvSpPr>
            <a:spLocks noGrp="1"/>
          </p:cNvSpPr>
          <p:nvPr>
            <p:ph type="body" idx="1"/>
          </p:nvPr>
        </p:nvSpPr>
        <p:spPr/>
        <p:txBody>
          <a:bodyPr/>
          <a:lstStyle/>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Partiendo con un análisis de vulnerabilidades,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Tiene como alcance:</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Escaneos de puertos y vulnerabilidades en la maquina Debian.</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Búsqueda de vulnerabilidad explotada y/o signos de persistencia.</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Identificación y explotación de vulnerabilidades.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buNone/>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Como Objetivo principal</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Realizar múltiples escaneos y posteriormente realizar el ataque correspondiente para explotación de vulnerabilidades encontradas.</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a:extLst>
              <a:ext uri="{FF2B5EF4-FFF2-40B4-BE49-F238E27FC236}">
                <a16:creationId xmlns:a16="http://schemas.microsoft.com/office/drawing/2014/main" id="{057510DE-A0F8-BF36-A327-15FE6D27F19C}"/>
              </a:ext>
            </a:extLst>
          </p:cNvPr>
          <p:cNvSpPr>
            <a:spLocks noGrp="1"/>
          </p:cNvSpPr>
          <p:nvPr>
            <p:ph type="sldNum" sz="quarter" idx="5"/>
          </p:nvPr>
        </p:nvSpPr>
        <p:spPr/>
        <p:txBody>
          <a:bodyPr/>
          <a:lstStyle/>
          <a:p>
            <a:fld id="{6DE9952F-7EC6-46CB-9F3F-928EC06B1D89}" type="slidenum">
              <a:rPr lang="es-CL" smtClean="0"/>
              <a:t>8</a:t>
            </a:fld>
            <a:endParaRPr lang="es-CL"/>
          </a:p>
        </p:txBody>
      </p:sp>
    </p:spTree>
    <p:extLst>
      <p:ext uri="{BB962C8B-B14F-4D97-AF65-F5344CB8AC3E}">
        <p14:creationId xmlns:p14="http://schemas.microsoft.com/office/powerpoint/2010/main" val="2356967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kern="100" dirty="0">
                <a:effectLst/>
                <a:latin typeface="Arial" panose="020B0604020202020204" pitchFamily="34" charset="0"/>
                <a:ea typeface="Aptos" panose="020B0004020202020204" pitchFamily="34" charset="0"/>
                <a:cs typeface="Times New Roman" panose="02020603050405020304" pitchFamily="18" charset="0"/>
              </a:rPr>
              <a:t>Se aplicaron escáneres automatizados, como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Nmap</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para descubrimiento de puertos,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Gobuster</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para enumeración de directorios, y </a:t>
            </a:r>
            <a:r>
              <a:rPr lang="es-CL" sz="1800" kern="100" dirty="0" err="1">
                <a:effectLst/>
                <a:latin typeface="Arial" panose="020B0604020202020204" pitchFamily="34" charset="0"/>
                <a:ea typeface="Aptos" panose="020B0004020202020204" pitchFamily="34" charset="0"/>
                <a:cs typeface="Times New Roman" panose="02020603050405020304" pitchFamily="18" charset="0"/>
              </a:rPr>
              <a:t>Wpscan</a:t>
            </a:r>
            <a:r>
              <a:rPr lang="es-CL" sz="1800" kern="100" dirty="0">
                <a:effectLst/>
                <a:latin typeface="Arial" panose="020B0604020202020204" pitchFamily="34" charset="0"/>
                <a:ea typeface="Aptos" panose="020B0004020202020204" pitchFamily="34" charset="0"/>
                <a:cs typeface="Times New Roman" panose="02020603050405020304" pitchFamily="18" charset="0"/>
              </a:rPr>
              <a:t> para detección de vulnerabilidades en WordPress. </a:t>
            </a:r>
            <a:endParaRPr lang="es-CL"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6DE9952F-7EC6-46CB-9F3F-928EC06B1D89}" type="slidenum">
              <a:rPr lang="es-CL" smtClean="0"/>
              <a:t>9</a:t>
            </a:fld>
            <a:endParaRPr lang="es-CL"/>
          </a:p>
        </p:txBody>
      </p:sp>
    </p:spTree>
    <p:extLst>
      <p:ext uri="{BB962C8B-B14F-4D97-AF65-F5344CB8AC3E}">
        <p14:creationId xmlns:p14="http://schemas.microsoft.com/office/powerpoint/2010/main" val="236324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0.svg"/><Relationship Id="rId3" Type="http://schemas.openxmlformats.org/officeDocument/2006/relationships/image" Target="../media/image9.jpeg"/><Relationship Id="rId7" Type="http://schemas.openxmlformats.org/officeDocument/2006/relationships/image" Target="../media/image27.sv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hyperlink" Target="http://derechodelared.com/2015/01/29/aumenta-tu-seguridad-en-internet/" TargetMode="External"/><Relationship Id="rId5" Type="http://schemas.openxmlformats.org/officeDocument/2006/relationships/image" Target="../media/image3.png"/><Relationship Id="rId10" Type="http://schemas.openxmlformats.org/officeDocument/2006/relationships/image" Target="../media/image28.jpeg"/><Relationship Id="rId4" Type="http://schemas.openxmlformats.org/officeDocument/2006/relationships/image" Target="../media/image2.png"/><Relationship Id="rId9"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jpeg"/><Relationship Id="rId7" Type="http://schemas.openxmlformats.org/officeDocument/2006/relationships/image" Target="../media/image7.sv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1.png"/><Relationship Id="rId3" Type="http://schemas.openxmlformats.org/officeDocument/2006/relationships/image" Target="../media/image9.jpeg"/><Relationship Id="rId7" Type="http://schemas.openxmlformats.org/officeDocument/2006/relationships/image" Target="../media/image7.sv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Freeform 5"/>
          <p:cNvSpPr/>
          <p:nvPr/>
        </p:nvSpPr>
        <p:spPr>
          <a:xfrm>
            <a:off x="10475083" y="1543050"/>
            <a:ext cx="5755517" cy="7200900"/>
          </a:xfrm>
          <a:custGeom>
            <a:avLst/>
            <a:gdLst/>
            <a:ahLst/>
            <a:cxnLst/>
            <a:rect l="l" t="t" r="r" b="b"/>
            <a:pathLst>
              <a:path w="5755517" h="7200900">
                <a:moveTo>
                  <a:pt x="0" y="0"/>
                </a:moveTo>
                <a:lnTo>
                  <a:pt x="5755517" y="0"/>
                </a:lnTo>
                <a:lnTo>
                  <a:pt x="5755517"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6" name="Freeform 6"/>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sp>
        <p:nvSpPr>
          <p:cNvPr id="7" name="TextBox 7"/>
          <p:cNvSpPr txBox="1"/>
          <p:nvPr/>
        </p:nvSpPr>
        <p:spPr>
          <a:xfrm>
            <a:off x="761999" y="2734110"/>
            <a:ext cx="9287995" cy="3379323"/>
          </a:xfrm>
          <a:prstGeom prst="rect">
            <a:avLst/>
          </a:prstGeom>
        </p:spPr>
        <p:txBody>
          <a:bodyPr wrap="square" lIns="0" tIns="0" rIns="0" bIns="0" rtlCol="0" anchor="t">
            <a:spAutoFit/>
          </a:bodyPr>
          <a:lstStyle/>
          <a:p>
            <a:pPr marL="0" lvl="0" indent="0" algn="l">
              <a:lnSpc>
                <a:spcPts val="13913"/>
              </a:lnSpc>
            </a:pPr>
            <a:r>
              <a:rPr lang="es-CL" sz="9600" b="1" noProof="0" dirty="0">
                <a:solidFill>
                  <a:srgbClr val="FFFFFF"/>
                </a:solidFill>
                <a:latin typeface="Neo Tech Bold"/>
                <a:ea typeface="Neo Tech Bold"/>
                <a:cs typeface="Neo Tech Bold"/>
                <a:sym typeface="Neo Tech Bold"/>
              </a:rPr>
              <a:t>Proyecto Final:</a:t>
            </a:r>
          </a:p>
          <a:p>
            <a:pPr marL="0" lvl="0" indent="0" algn="l">
              <a:lnSpc>
                <a:spcPts val="13913"/>
              </a:lnSpc>
            </a:pPr>
            <a:r>
              <a:rPr lang="es-CL" sz="9600" b="1" noProof="0" dirty="0">
                <a:solidFill>
                  <a:srgbClr val="FFFFFF"/>
                </a:solidFill>
                <a:latin typeface="Neo Tech Bold"/>
                <a:ea typeface="Neo Tech Bold"/>
                <a:cs typeface="Neo Tech Bold"/>
                <a:sym typeface="Neo Tech Bold"/>
              </a:rPr>
              <a:t> Ciberseguridad</a:t>
            </a:r>
          </a:p>
        </p:txBody>
      </p:sp>
      <p:sp>
        <p:nvSpPr>
          <p:cNvPr id="8" name="TextBox 8"/>
          <p:cNvSpPr txBox="1"/>
          <p:nvPr/>
        </p:nvSpPr>
        <p:spPr>
          <a:xfrm>
            <a:off x="1645278" y="6539721"/>
            <a:ext cx="7557700" cy="551433"/>
          </a:xfrm>
          <a:prstGeom prst="rect">
            <a:avLst/>
          </a:prstGeom>
        </p:spPr>
        <p:txBody>
          <a:bodyPr lIns="0" tIns="0" rIns="0" bIns="0" rtlCol="0" anchor="t">
            <a:spAutoFit/>
          </a:bodyPr>
          <a:lstStyle/>
          <a:p>
            <a:pPr marL="0" lvl="0" indent="0" algn="l">
              <a:lnSpc>
                <a:spcPts val="4279"/>
              </a:lnSpc>
            </a:pPr>
            <a:r>
              <a:rPr lang="es-CL" sz="3999" noProof="0" dirty="0">
                <a:solidFill>
                  <a:srgbClr val="FFFFFF"/>
                </a:solidFill>
                <a:latin typeface="Neo Tech"/>
                <a:ea typeface="Neo Tech"/>
                <a:cs typeface="Neo Tech"/>
                <a:sym typeface="Neo Tech"/>
              </a:rPr>
              <a:t>Felipe Gómez Henry</a:t>
            </a:r>
          </a:p>
        </p:txBody>
      </p:sp>
      <p:sp>
        <p:nvSpPr>
          <p:cNvPr id="9" name="Freeform 9"/>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pic>
        <p:nvPicPr>
          <p:cNvPr id="1026" name="Picture 2" descr="Historia de 4Geeks Academy · 4Geeks Academy">
            <a:extLst>
              <a:ext uri="{FF2B5EF4-FFF2-40B4-BE49-F238E27FC236}">
                <a16:creationId xmlns:a16="http://schemas.microsoft.com/office/drawing/2014/main" id="{4283EEF4-2CFB-20A5-B5E1-32D7B6581A4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223808" y="410642"/>
            <a:ext cx="5067300"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9" name="TextBox 9"/>
          <p:cNvSpPr txBox="1"/>
          <p:nvPr/>
        </p:nvSpPr>
        <p:spPr>
          <a:xfrm>
            <a:off x="5073649" y="1416806"/>
            <a:ext cx="8870951" cy="551433"/>
          </a:xfrm>
          <a:prstGeom prst="rect">
            <a:avLst/>
          </a:prstGeom>
        </p:spPr>
        <p:txBody>
          <a:bodyPr wrap="square"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Servicios y configuraciones iniciales</a:t>
            </a:r>
          </a:p>
        </p:txBody>
      </p:sp>
      <p:sp>
        <p:nvSpPr>
          <p:cNvPr id="14" name="Freeform 14"/>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graphicFrame>
        <p:nvGraphicFramePr>
          <p:cNvPr id="16" name="Tabla 15">
            <a:extLst>
              <a:ext uri="{FF2B5EF4-FFF2-40B4-BE49-F238E27FC236}">
                <a16:creationId xmlns:a16="http://schemas.microsoft.com/office/drawing/2014/main" id="{D7EC9117-2271-AF0F-158D-47677BADD940}"/>
              </a:ext>
            </a:extLst>
          </p:cNvPr>
          <p:cNvGraphicFramePr>
            <a:graphicFrameLocks noGrp="1"/>
          </p:cNvGraphicFramePr>
          <p:nvPr>
            <p:extLst>
              <p:ext uri="{D42A27DB-BD31-4B8C-83A1-F6EECF244321}">
                <p14:modId xmlns:p14="http://schemas.microsoft.com/office/powerpoint/2010/main" val="914726026"/>
              </p:ext>
            </p:extLst>
          </p:nvPr>
        </p:nvGraphicFramePr>
        <p:xfrm>
          <a:off x="3048000" y="2905493"/>
          <a:ext cx="12192000" cy="5588000"/>
        </p:xfrm>
        <a:graphic>
          <a:graphicData uri="http://schemas.openxmlformats.org/drawingml/2006/table">
            <a:tbl>
              <a:tblPr firstRow="1" bandRow="1">
                <a:tableStyleId>{073A0DAA-6AF3-43AB-8588-CEC1D06C72B9}</a:tableStyleId>
              </a:tblPr>
              <a:tblGrid>
                <a:gridCol w="2133600">
                  <a:extLst>
                    <a:ext uri="{9D8B030D-6E8A-4147-A177-3AD203B41FA5}">
                      <a16:colId xmlns:a16="http://schemas.microsoft.com/office/drawing/2014/main" val="3510350235"/>
                    </a:ext>
                  </a:extLst>
                </a:gridCol>
                <a:gridCol w="1905000">
                  <a:extLst>
                    <a:ext uri="{9D8B030D-6E8A-4147-A177-3AD203B41FA5}">
                      <a16:colId xmlns:a16="http://schemas.microsoft.com/office/drawing/2014/main" val="471293460"/>
                    </a:ext>
                  </a:extLst>
                </a:gridCol>
                <a:gridCol w="8153400">
                  <a:extLst>
                    <a:ext uri="{9D8B030D-6E8A-4147-A177-3AD203B41FA5}">
                      <a16:colId xmlns:a16="http://schemas.microsoft.com/office/drawing/2014/main" val="3041332203"/>
                    </a:ext>
                  </a:extLst>
                </a:gridCol>
              </a:tblGrid>
              <a:tr h="1117600">
                <a:tc>
                  <a:txBody>
                    <a:bodyPr/>
                    <a:lstStyle/>
                    <a:p>
                      <a:pPr algn="ctr"/>
                      <a:r>
                        <a:rPr lang="es-CL" sz="2400" noProof="0" dirty="0">
                          <a:latin typeface="Arial" panose="020B0604020202020204" pitchFamily="34" charset="0"/>
                          <a:cs typeface="Arial" panose="020B0604020202020204" pitchFamily="34" charset="0"/>
                        </a:rPr>
                        <a:t>Servicio</a:t>
                      </a:r>
                    </a:p>
                  </a:txBody>
                  <a:tcPr>
                    <a:noFill/>
                  </a:tcPr>
                </a:tc>
                <a:tc>
                  <a:txBody>
                    <a:bodyPr/>
                    <a:lstStyle/>
                    <a:p>
                      <a:pPr algn="ctr"/>
                      <a:r>
                        <a:rPr lang="es-CL" sz="2400" noProof="0" dirty="0">
                          <a:latin typeface="Arial" panose="020B0604020202020204" pitchFamily="34" charset="0"/>
                          <a:cs typeface="Arial" panose="020B0604020202020204" pitchFamily="34" charset="0"/>
                        </a:rPr>
                        <a:t>Puerto</a:t>
                      </a:r>
                    </a:p>
                  </a:txBody>
                  <a:tcPr>
                    <a:noFill/>
                  </a:tcPr>
                </a:tc>
                <a:tc>
                  <a:txBody>
                    <a:bodyPr/>
                    <a:lstStyle/>
                    <a:p>
                      <a:pPr algn="ctr"/>
                      <a:r>
                        <a:rPr lang="es-CL" sz="2400" noProof="0" dirty="0">
                          <a:latin typeface="Arial" panose="020B0604020202020204" pitchFamily="34" charset="0"/>
                          <a:cs typeface="Arial" panose="020B0604020202020204" pitchFamily="34" charset="0"/>
                        </a:rPr>
                        <a:t>Descripción</a:t>
                      </a:r>
                    </a:p>
                  </a:txBody>
                  <a:tcPr>
                    <a:noFill/>
                  </a:tcPr>
                </a:tc>
                <a:extLst>
                  <a:ext uri="{0D108BD9-81ED-4DB2-BD59-A6C34878D82A}">
                    <a16:rowId xmlns:a16="http://schemas.microsoft.com/office/drawing/2014/main" val="2576790738"/>
                  </a:ext>
                </a:extLst>
              </a:tr>
              <a:tr h="1117600">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SSH</a:t>
                      </a: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22/</a:t>
                      </a:r>
                      <a:r>
                        <a:rPr lang="es-CL" sz="2400" b="0" i="0" u="none" strike="noStrike" noProof="0" dirty="0" err="1">
                          <a:solidFill>
                            <a:schemeClr val="bg1"/>
                          </a:solidFill>
                          <a:effectLst/>
                          <a:latin typeface="Arial" panose="020B0604020202020204" pitchFamily="34" charset="0"/>
                          <a:cs typeface="Arial" panose="020B0604020202020204" pitchFamily="34" charset="0"/>
                        </a:rPr>
                        <a:t>tcp</a:t>
                      </a:r>
                      <a:endParaRPr lang="es-CL" sz="2400" b="0" i="0" u="none" strike="noStrike" noProof="0" dirty="0">
                        <a:solidFill>
                          <a:schemeClr val="bg1"/>
                        </a:solidFill>
                        <a:effectLst/>
                        <a:latin typeface="Arial" panose="020B0604020202020204" pitchFamily="34" charset="0"/>
                        <a:cs typeface="Arial" panose="020B0604020202020204" pitchFamily="34" charset="0"/>
                      </a:endParaRPr>
                    </a:p>
                  </a:txBody>
                  <a:tcPr marL="7620" marR="7620" marT="7620" marB="0" anchor="ctr">
                    <a:noFill/>
                  </a:tcPr>
                </a:tc>
                <a:tc>
                  <a:txBody>
                    <a:bodyPr/>
                    <a:lstStyle/>
                    <a:p>
                      <a:pPr algn="ctr" fontAlgn="ctr"/>
                      <a:r>
                        <a:rPr lang="es-CL" sz="2400" b="0" i="0" u="none" strike="noStrike" noProof="0" dirty="0" err="1">
                          <a:solidFill>
                            <a:schemeClr val="bg1"/>
                          </a:solidFill>
                          <a:effectLst/>
                          <a:latin typeface="Arial" panose="020B0604020202020204" pitchFamily="34" charset="0"/>
                          <a:cs typeface="Arial" panose="020B0604020202020204" pitchFamily="34" charset="0"/>
                        </a:rPr>
                        <a:t>OpenSSH</a:t>
                      </a:r>
                      <a:r>
                        <a:rPr lang="es-CL" sz="2400" b="0" i="0" u="none" strike="noStrike" noProof="0" dirty="0">
                          <a:solidFill>
                            <a:schemeClr val="bg1"/>
                          </a:solidFill>
                          <a:effectLst/>
                          <a:latin typeface="Arial" panose="020B0604020202020204" pitchFamily="34" charset="0"/>
                          <a:cs typeface="Arial" panose="020B0604020202020204" pitchFamily="34" charset="0"/>
                        </a:rPr>
                        <a:t> 9.2p1, permite </a:t>
                      </a:r>
                      <a:r>
                        <a:rPr lang="es-CL" sz="2400" b="0" i="0" u="none" strike="noStrike" noProof="0" dirty="0" err="1">
                          <a:solidFill>
                            <a:schemeClr val="bg1"/>
                          </a:solidFill>
                          <a:effectLst/>
                          <a:latin typeface="Arial" panose="020B0604020202020204" pitchFamily="34" charset="0"/>
                          <a:cs typeface="Arial" panose="020B0604020202020204" pitchFamily="34" charset="0"/>
                        </a:rPr>
                        <a:t>login</a:t>
                      </a:r>
                      <a:r>
                        <a:rPr lang="es-CL" sz="2400" b="0" i="0" u="none" strike="noStrike" noProof="0" dirty="0">
                          <a:solidFill>
                            <a:schemeClr val="bg1"/>
                          </a:solidFill>
                          <a:effectLst/>
                          <a:latin typeface="Arial" panose="020B0604020202020204" pitchFamily="34" charset="0"/>
                          <a:cs typeface="Arial" panose="020B0604020202020204" pitchFamily="34" charset="0"/>
                        </a:rPr>
                        <a:t> con contraseña (vulnerable)</a:t>
                      </a:r>
                    </a:p>
                  </a:txBody>
                  <a:tcPr marL="7620" marR="7620" marT="7620" marB="0" anchor="ctr">
                    <a:noFill/>
                  </a:tcPr>
                </a:tc>
                <a:extLst>
                  <a:ext uri="{0D108BD9-81ED-4DB2-BD59-A6C34878D82A}">
                    <a16:rowId xmlns:a16="http://schemas.microsoft.com/office/drawing/2014/main" val="1155503090"/>
                  </a:ext>
                </a:extLst>
              </a:tr>
              <a:tr h="1117600">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FTP</a:t>
                      </a: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21/</a:t>
                      </a:r>
                      <a:r>
                        <a:rPr lang="es-CL" sz="2400" b="0" i="0" u="none" strike="noStrike" noProof="0" dirty="0" err="1">
                          <a:solidFill>
                            <a:schemeClr val="bg1"/>
                          </a:solidFill>
                          <a:effectLst/>
                          <a:latin typeface="Arial" panose="020B0604020202020204" pitchFamily="34" charset="0"/>
                          <a:cs typeface="Arial" panose="020B0604020202020204" pitchFamily="34" charset="0"/>
                        </a:rPr>
                        <a:t>tcp</a:t>
                      </a:r>
                      <a:endParaRPr lang="es-CL" sz="2400" b="0" i="0" u="none" strike="noStrike" noProof="0" dirty="0">
                        <a:solidFill>
                          <a:schemeClr val="bg1"/>
                        </a:solidFill>
                        <a:effectLst/>
                        <a:latin typeface="Arial" panose="020B0604020202020204" pitchFamily="34" charset="0"/>
                        <a:cs typeface="Arial" panose="020B0604020202020204" pitchFamily="34" charset="0"/>
                      </a:endParaRPr>
                    </a:p>
                  </a:txBody>
                  <a:tcPr marL="7620" marR="7620" marT="7620" marB="0" anchor="ctr">
                    <a:noFill/>
                  </a:tcPr>
                </a:tc>
                <a:tc>
                  <a:txBody>
                    <a:bodyPr/>
                    <a:lstStyle/>
                    <a:p>
                      <a:pPr algn="ctr" fontAlgn="ctr"/>
                      <a:r>
                        <a:rPr lang="es-CL" sz="2400" b="0" i="0" u="none" strike="noStrike" noProof="0" dirty="0" err="1">
                          <a:solidFill>
                            <a:schemeClr val="bg1"/>
                          </a:solidFill>
                          <a:effectLst/>
                          <a:latin typeface="Arial" panose="020B0604020202020204" pitchFamily="34" charset="0"/>
                          <a:cs typeface="Arial" panose="020B0604020202020204" pitchFamily="34" charset="0"/>
                        </a:rPr>
                        <a:t>vsftpd</a:t>
                      </a:r>
                      <a:r>
                        <a:rPr lang="es-CL" sz="2400" b="0" i="0" u="none" strike="noStrike" noProof="0" dirty="0">
                          <a:solidFill>
                            <a:schemeClr val="bg1"/>
                          </a:solidFill>
                          <a:effectLst/>
                          <a:latin typeface="Arial" panose="020B0604020202020204" pitchFamily="34" charset="0"/>
                          <a:cs typeface="Arial" panose="020B0604020202020204" pitchFamily="34" charset="0"/>
                        </a:rPr>
                        <a:t> 3.0.3, con acceso inseguro</a:t>
                      </a:r>
                    </a:p>
                  </a:txBody>
                  <a:tcPr marL="7620" marR="7620" marT="7620" marB="0" anchor="ctr">
                    <a:noFill/>
                  </a:tcPr>
                </a:tc>
                <a:extLst>
                  <a:ext uri="{0D108BD9-81ED-4DB2-BD59-A6C34878D82A}">
                    <a16:rowId xmlns:a16="http://schemas.microsoft.com/office/drawing/2014/main" val="2034592573"/>
                  </a:ext>
                </a:extLst>
              </a:tr>
              <a:tr h="1117600">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Apache2</a:t>
                      </a: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80/</a:t>
                      </a:r>
                      <a:r>
                        <a:rPr lang="es-CL" sz="2400" b="0" i="0" u="none" strike="noStrike" noProof="0" dirty="0" err="1">
                          <a:solidFill>
                            <a:schemeClr val="bg1"/>
                          </a:solidFill>
                          <a:effectLst/>
                          <a:latin typeface="Arial" panose="020B0604020202020204" pitchFamily="34" charset="0"/>
                          <a:cs typeface="Arial" panose="020B0604020202020204" pitchFamily="34" charset="0"/>
                        </a:rPr>
                        <a:t>tcp</a:t>
                      </a:r>
                      <a:endParaRPr lang="es-CL" sz="2400" b="0" i="0" u="none" strike="noStrike" noProof="0" dirty="0">
                        <a:solidFill>
                          <a:schemeClr val="bg1"/>
                        </a:solidFill>
                        <a:effectLst/>
                        <a:latin typeface="Arial" panose="020B0604020202020204" pitchFamily="34" charset="0"/>
                        <a:cs typeface="Arial" panose="020B0604020202020204" pitchFamily="34" charset="0"/>
                      </a:endParaRP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Apache 2.4.62 alojando WordPress 6.x</a:t>
                      </a:r>
                    </a:p>
                  </a:txBody>
                  <a:tcPr marL="7620" marR="7620" marT="7620" marB="0" anchor="ctr">
                    <a:noFill/>
                  </a:tcPr>
                </a:tc>
                <a:extLst>
                  <a:ext uri="{0D108BD9-81ED-4DB2-BD59-A6C34878D82A}">
                    <a16:rowId xmlns:a16="http://schemas.microsoft.com/office/drawing/2014/main" val="2394972181"/>
                  </a:ext>
                </a:extLst>
              </a:tr>
              <a:tr h="1117600">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WordPress</a:t>
                      </a: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vía HTTP</a:t>
                      </a:r>
                    </a:p>
                  </a:txBody>
                  <a:tcPr marL="7620" marR="7620" marT="7620" marB="0" anchor="ctr">
                    <a:noFill/>
                  </a:tcPr>
                </a:tc>
                <a:tc>
                  <a:txBody>
                    <a:bodyPr/>
                    <a:lstStyle/>
                    <a:p>
                      <a:pPr algn="ctr" fontAlgn="ctr"/>
                      <a:r>
                        <a:rPr lang="es-CL" sz="2400" b="0" i="0" u="none" strike="noStrike" noProof="0" dirty="0">
                          <a:solidFill>
                            <a:schemeClr val="bg1"/>
                          </a:solidFill>
                          <a:effectLst/>
                          <a:latin typeface="Arial" panose="020B0604020202020204" pitchFamily="34" charset="0"/>
                          <a:cs typeface="Arial" panose="020B0604020202020204" pitchFamily="34" charset="0"/>
                        </a:rPr>
                        <a:t>Instalado en /</a:t>
                      </a:r>
                      <a:r>
                        <a:rPr lang="es-CL" sz="2400" b="0" i="0" u="none" strike="noStrike" noProof="0" dirty="0" err="1">
                          <a:solidFill>
                            <a:schemeClr val="bg1"/>
                          </a:solidFill>
                          <a:effectLst/>
                          <a:latin typeface="Arial" panose="020B0604020202020204" pitchFamily="34" charset="0"/>
                          <a:cs typeface="Arial" panose="020B0604020202020204" pitchFamily="34" charset="0"/>
                        </a:rPr>
                        <a:t>var</a:t>
                      </a:r>
                      <a:r>
                        <a:rPr lang="es-CL" sz="2400" b="0" i="0" u="none" strike="noStrike" noProof="0" dirty="0">
                          <a:solidFill>
                            <a:schemeClr val="bg1"/>
                          </a:solidFill>
                          <a:effectLst/>
                          <a:latin typeface="Arial" panose="020B0604020202020204" pitchFamily="34" charset="0"/>
                          <a:cs typeface="Arial" panose="020B0604020202020204" pitchFamily="34" charset="0"/>
                        </a:rPr>
                        <a:t>/www/</a:t>
                      </a:r>
                      <a:r>
                        <a:rPr lang="es-CL" sz="2400" b="0" i="0" u="none" strike="noStrike" noProof="0" dirty="0" err="1">
                          <a:solidFill>
                            <a:schemeClr val="bg1"/>
                          </a:solidFill>
                          <a:effectLst/>
                          <a:latin typeface="Arial" panose="020B0604020202020204" pitchFamily="34" charset="0"/>
                          <a:cs typeface="Arial" panose="020B0604020202020204" pitchFamily="34" charset="0"/>
                        </a:rPr>
                        <a:t>html</a:t>
                      </a:r>
                      <a:r>
                        <a:rPr lang="es-CL" sz="2400" b="0" i="0" u="none" strike="noStrike" noProof="0" dirty="0">
                          <a:solidFill>
                            <a:schemeClr val="bg1"/>
                          </a:solidFill>
                          <a:effectLst/>
                          <a:latin typeface="Arial" panose="020B0604020202020204" pitchFamily="34" charset="0"/>
                          <a:cs typeface="Arial" panose="020B0604020202020204" pitchFamily="34" charset="0"/>
                        </a:rPr>
                        <a:t>, sin actualizaciones, </a:t>
                      </a:r>
                      <a:r>
                        <a:rPr lang="es-CL" sz="2400" b="0" i="0" u="none" strike="noStrike" noProof="0" dirty="0" err="1">
                          <a:solidFill>
                            <a:schemeClr val="bg1"/>
                          </a:solidFill>
                          <a:effectLst/>
                          <a:latin typeface="Arial" panose="020B0604020202020204" pitchFamily="34" charset="0"/>
                          <a:cs typeface="Arial" panose="020B0604020202020204" pitchFamily="34" charset="0"/>
                        </a:rPr>
                        <a:t>plugins</a:t>
                      </a:r>
                      <a:r>
                        <a:rPr lang="es-CL" sz="2400" b="0" i="0" u="none" strike="noStrike" noProof="0" dirty="0">
                          <a:solidFill>
                            <a:schemeClr val="bg1"/>
                          </a:solidFill>
                          <a:effectLst/>
                          <a:latin typeface="Arial" panose="020B0604020202020204" pitchFamily="34" charset="0"/>
                          <a:cs typeface="Arial" panose="020B0604020202020204" pitchFamily="34" charset="0"/>
                        </a:rPr>
                        <a:t> ni protección inicial.</a:t>
                      </a:r>
                    </a:p>
                  </a:txBody>
                  <a:tcPr marL="7620" marR="7620" marT="7620" marB="0" anchor="ctr">
                    <a:noFill/>
                  </a:tcPr>
                </a:tc>
                <a:extLst>
                  <a:ext uri="{0D108BD9-81ED-4DB2-BD59-A6C34878D82A}">
                    <a16:rowId xmlns:a16="http://schemas.microsoft.com/office/drawing/2014/main" val="230039526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2885-2BA2-DA6B-899F-9AFD139972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26DDA1-DC75-2FFA-5ED3-41319A0A5B9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0B002E4D-6390-DA7E-15D5-CA8C5A626567}"/>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4430F110-A28B-BEE4-222C-C25DA7A572BA}"/>
              </a:ext>
            </a:extLst>
          </p:cNvPr>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9" name="TextBox 9">
            <a:extLst>
              <a:ext uri="{FF2B5EF4-FFF2-40B4-BE49-F238E27FC236}">
                <a16:creationId xmlns:a16="http://schemas.microsoft.com/office/drawing/2014/main" id="{79DE00A5-9B2B-BF0A-9A23-6FC47955EFA4}"/>
              </a:ext>
            </a:extLst>
          </p:cNvPr>
          <p:cNvSpPr txBox="1"/>
          <p:nvPr/>
        </p:nvSpPr>
        <p:spPr>
          <a:xfrm>
            <a:off x="4865497" y="1098036"/>
            <a:ext cx="8557005" cy="1102866"/>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Explotación – Acceso por FTP (puerto 21)</a:t>
            </a:r>
          </a:p>
        </p:txBody>
      </p:sp>
      <p:sp>
        <p:nvSpPr>
          <p:cNvPr id="14" name="Freeform 14">
            <a:extLst>
              <a:ext uri="{FF2B5EF4-FFF2-40B4-BE49-F238E27FC236}">
                <a16:creationId xmlns:a16="http://schemas.microsoft.com/office/drawing/2014/main" id="{704D07E7-E3A3-FAD2-75CE-D29F735B23F3}"/>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21C6F910-CF6F-7530-200A-DB8BABDE04A1}"/>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2" name="CuadroTexto 11">
            <a:extLst>
              <a:ext uri="{FF2B5EF4-FFF2-40B4-BE49-F238E27FC236}">
                <a16:creationId xmlns:a16="http://schemas.microsoft.com/office/drawing/2014/main" id="{CE812EC2-ADFB-EF5D-8CEF-F7F4F0AA65AB}"/>
              </a:ext>
            </a:extLst>
          </p:cNvPr>
          <p:cNvSpPr txBox="1"/>
          <p:nvPr/>
        </p:nvSpPr>
        <p:spPr>
          <a:xfrm>
            <a:off x="1412086" y="2747505"/>
            <a:ext cx="11506200" cy="5509200"/>
          </a:xfrm>
          <a:prstGeom prst="rect">
            <a:avLst/>
          </a:prstGeom>
          <a:noFill/>
        </p:spPr>
        <p:txBody>
          <a:bodyPr wrap="square" rtlCol="0">
            <a:spAutoFit/>
          </a:bodyPr>
          <a:lstStyle/>
          <a:p>
            <a:r>
              <a:rPr lang="es-CL" sz="3200" noProof="0" dirty="0">
                <a:solidFill>
                  <a:schemeClr val="bg1"/>
                </a:solidFill>
                <a:latin typeface="Arial" panose="020B0604020202020204" pitchFamily="34" charset="0"/>
                <a:cs typeface="Arial" panose="020B0604020202020204" pitchFamily="34" charset="0"/>
              </a:rPr>
              <a:t>Hallazgos:</a:t>
            </a: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Version</a:t>
            </a:r>
            <a:r>
              <a:rPr lang="es-CL" sz="3200" noProof="0" dirty="0">
                <a:solidFill>
                  <a:schemeClr val="bg1"/>
                </a:solidFill>
                <a:latin typeface="Arial" panose="020B0604020202020204" pitchFamily="34" charset="0"/>
                <a:cs typeface="Arial" panose="020B0604020202020204" pitchFamily="34" charset="0"/>
              </a:rPr>
              <a:t> </a:t>
            </a:r>
            <a:r>
              <a:rPr lang="es-CL" sz="3200" noProof="0" dirty="0" err="1">
                <a:solidFill>
                  <a:schemeClr val="bg1"/>
                </a:solidFill>
                <a:latin typeface="Arial" panose="020B0604020202020204" pitchFamily="34" charset="0"/>
                <a:cs typeface="Arial" panose="020B0604020202020204" pitchFamily="34" charset="0"/>
              </a:rPr>
              <a:t>vsftpd</a:t>
            </a:r>
            <a:r>
              <a:rPr lang="es-CL" sz="3200" noProof="0" dirty="0">
                <a:solidFill>
                  <a:schemeClr val="bg1"/>
                </a:solidFill>
                <a:latin typeface="Arial" panose="020B0604020202020204" pitchFamily="34" charset="0"/>
                <a:cs typeface="Arial" panose="020B0604020202020204" pitchFamily="34" charset="0"/>
              </a:rPr>
              <a:t> 2.3.4</a:t>
            </a:r>
          </a:p>
          <a:p>
            <a:pPr marL="457200" indent="-457200">
              <a:buFont typeface="Wingdings" panose="05000000000000000000" pitchFamily="2" charset="2"/>
              <a:buChar char="Ø"/>
            </a:pPr>
            <a:r>
              <a:rPr lang="es-CL" sz="3200" noProof="0" dirty="0">
                <a:solidFill>
                  <a:schemeClr val="bg1"/>
                </a:solidFill>
                <a:latin typeface="Arial" panose="020B0604020202020204" pitchFamily="34" charset="0"/>
                <a:cs typeface="Arial" panose="020B0604020202020204" pitchFamily="34" charset="0"/>
              </a:rPr>
              <a:t>Vulnerable a ataques backdoor</a:t>
            </a:r>
          </a:p>
          <a:p>
            <a:pPr marL="457200" indent="-457200">
              <a:buFont typeface="Wingdings" panose="05000000000000000000" pitchFamily="2" charset="2"/>
              <a:buChar char="Ø"/>
            </a:pPr>
            <a:endParaRPr lang="es-CL" sz="3200" noProof="0" dirty="0">
              <a:solidFill>
                <a:schemeClr val="bg1"/>
              </a:solidFill>
              <a:latin typeface="Arial" panose="020B0604020202020204" pitchFamily="34" charset="0"/>
              <a:cs typeface="Arial" panose="020B0604020202020204" pitchFamily="34" charset="0"/>
            </a:endParaRPr>
          </a:p>
          <a:p>
            <a:endParaRPr lang="es-CL" sz="3200" noProof="0" dirty="0">
              <a:solidFill>
                <a:schemeClr val="bg1"/>
              </a:solidFill>
              <a:latin typeface="Arial" panose="020B0604020202020204" pitchFamily="34" charset="0"/>
              <a:cs typeface="Arial" panose="020B0604020202020204" pitchFamily="34" charset="0"/>
            </a:endParaRPr>
          </a:p>
          <a:p>
            <a:r>
              <a:rPr lang="es-CL" sz="3200" noProof="0" dirty="0">
                <a:solidFill>
                  <a:schemeClr val="bg1"/>
                </a:solidFill>
                <a:latin typeface="Arial" panose="020B0604020202020204" pitchFamily="34" charset="0"/>
                <a:cs typeface="Arial" panose="020B0604020202020204" pitchFamily="34" charset="0"/>
              </a:rPr>
              <a:t>Herramienta usada:</a:t>
            </a: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Metasploit</a:t>
            </a:r>
            <a:r>
              <a:rPr lang="es-CL" sz="3200" noProof="0" dirty="0">
                <a:solidFill>
                  <a:schemeClr val="bg1"/>
                </a:solidFill>
                <a:latin typeface="Arial" panose="020B0604020202020204" pitchFamily="34" charset="0"/>
                <a:cs typeface="Arial" panose="020B0604020202020204" pitchFamily="34" charset="0"/>
              </a:rPr>
              <a:t> ► </a:t>
            </a:r>
            <a:r>
              <a:rPr lang="es-CL" sz="3200" noProof="0" dirty="0" err="1">
                <a:solidFill>
                  <a:schemeClr val="bg1"/>
                </a:solidFill>
                <a:latin typeface="Arial" panose="020B0604020202020204" pitchFamily="34" charset="0"/>
                <a:cs typeface="Arial" panose="020B0604020202020204" pitchFamily="34" charset="0"/>
              </a:rPr>
              <a:t>exploit</a:t>
            </a:r>
            <a:r>
              <a:rPr lang="es-CL" sz="3200" noProof="0" dirty="0">
                <a:solidFill>
                  <a:schemeClr val="bg1"/>
                </a:solidFill>
                <a:latin typeface="Arial" panose="020B0604020202020204" pitchFamily="34" charset="0"/>
                <a:cs typeface="Arial" panose="020B0604020202020204" pitchFamily="34" charset="0"/>
              </a:rPr>
              <a:t>/</a:t>
            </a:r>
            <a:r>
              <a:rPr lang="es-CL" sz="3200" noProof="0" dirty="0" err="1">
                <a:solidFill>
                  <a:schemeClr val="bg1"/>
                </a:solidFill>
                <a:latin typeface="Arial" panose="020B0604020202020204" pitchFamily="34" charset="0"/>
                <a:cs typeface="Arial" panose="020B0604020202020204" pitchFamily="34" charset="0"/>
              </a:rPr>
              <a:t>unix</a:t>
            </a:r>
            <a:r>
              <a:rPr lang="es-CL" sz="3200" noProof="0" dirty="0">
                <a:solidFill>
                  <a:schemeClr val="bg1"/>
                </a:solidFill>
                <a:latin typeface="Arial" panose="020B0604020202020204" pitchFamily="34" charset="0"/>
                <a:cs typeface="Arial" panose="020B0604020202020204" pitchFamily="34" charset="0"/>
              </a:rPr>
              <a:t>/ftp/vsftpd_234_backdoor</a:t>
            </a:r>
          </a:p>
          <a:p>
            <a:pPr marL="457200" indent="-457200">
              <a:buFont typeface="Wingdings" panose="05000000000000000000" pitchFamily="2" charset="2"/>
              <a:buChar char="Ø"/>
            </a:pPr>
            <a:endParaRPr lang="es-CL" sz="3200" noProof="0" dirty="0">
              <a:solidFill>
                <a:schemeClr val="bg1"/>
              </a:solidFill>
              <a:latin typeface="Arial" panose="020B0604020202020204" pitchFamily="34" charset="0"/>
              <a:cs typeface="Arial" panose="020B0604020202020204" pitchFamily="34" charset="0"/>
            </a:endParaRPr>
          </a:p>
          <a:p>
            <a:r>
              <a:rPr lang="es-CL" sz="3200" noProof="0" dirty="0">
                <a:solidFill>
                  <a:schemeClr val="bg1"/>
                </a:solidFill>
                <a:latin typeface="Arial" panose="020B0604020202020204" pitchFamily="34" charset="0"/>
                <a:cs typeface="Arial" panose="020B0604020202020204" pitchFamily="34" charset="0"/>
              </a:rPr>
              <a:t>Resultado:</a:t>
            </a:r>
          </a:p>
          <a:p>
            <a:pPr marL="457200" indent="-457200">
              <a:buFont typeface="Wingdings" panose="05000000000000000000" pitchFamily="2" charset="2"/>
              <a:buChar char="Ø"/>
            </a:pPr>
            <a:r>
              <a:rPr lang="es-CL" sz="3200" noProof="0" dirty="0">
                <a:solidFill>
                  <a:schemeClr val="bg1"/>
                </a:solidFill>
                <a:latin typeface="Arial" panose="020B0604020202020204" pitchFamily="34" charset="0"/>
                <a:cs typeface="Arial" panose="020B0604020202020204" pitchFamily="34" charset="0"/>
              </a:rPr>
              <a:t>“</a:t>
            </a:r>
            <a:r>
              <a:rPr lang="es-CL" sz="3200" noProof="0" dirty="0" err="1">
                <a:solidFill>
                  <a:schemeClr val="bg1"/>
                </a:solidFill>
                <a:latin typeface="Arial" panose="020B0604020202020204" pitchFamily="34" charset="0"/>
                <a:cs typeface="Arial" panose="020B0604020202020204" pitchFamily="34" charset="0"/>
              </a:rPr>
              <a:t>Exploit</a:t>
            </a:r>
            <a:r>
              <a:rPr lang="es-CL" sz="3200" noProof="0" dirty="0">
                <a:solidFill>
                  <a:schemeClr val="bg1"/>
                </a:solidFill>
                <a:latin typeface="Arial" panose="020B0604020202020204" pitchFamily="34" charset="0"/>
                <a:cs typeface="Arial" panose="020B0604020202020204" pitchFamily="34" charset="0"/>
              </a:rPr>
              <a:t> </a:t>
            </a:r>
            <a:r>
              <a:rPr lang="es-CL" sz="3200" noProof="0" dirty="0" err="1">
                <a:solidFill>
                  <a:schemeClr val="bg1"/>
                </a:solidFill>
                <a:latin typeface="Arial" panose="020B0604020202020204" pitchFamily="34" charset="0"/>
                <a:cs typeface="Arial" panose="020B0604020202020204" pitchFamily="34" charset="0"/>
              </a:rPr>
              <a:t>completed</a:t>
            </a:r>
            <a:r>
              <a:rPr lang="es-CL" sz="3200" noProof="0" dirty="0">
                <a:solidFill>
                  <a:schemeClr val="bg1"/>
                </a:solidFill>
                <a:latin typeface="Arial" panose="020B0604020202020204" pitchFamily="34" charset="0"/>
                <a:cs typeface="Arial" panose="020B0604020202020204" pitchFamily="34" charset="0"/>
              </a:rPr>
              <a:t>, </a:t>
            </a:r>
            <a:r>
              <a:rPr lang="es-CL" sz="3200" noProof="0" dirty="0" err="1">
                <a:solidFill>
                  <a:schemeClr val="bg1"/>
                </a:solidFill>
                <a:latin typeface="Arial" panose="020B0604020202020204" pitchFamily="34" charset="0"/>
                <a:cs typeface="Arial" panose="020B0604020202020204" pitchFamily="34" charset="0"/>
              </a:rPr>
              <a:t>but</a:t>
            </a:r>
            <a:r>
              <a:rPr lang="es-CL" sz="3200" noProof="0" dirty="0">
                <a:solidFill>
                  <a:schemeClr val="bg1"/>
                </a:solidFill>
                <a:latin typeface="Arial" panose="020B0604020202020204" pitchFamily="34" charset="0"/>
                <a:cs typeface="Arial" panose="020B0604020202020204" pitchFamily="34" charset="0"/>
              </a:rPr>
              <a:t> no sesión </a:t>
            </a:r>
            <a:r>
              <a:rPr lang="es-CL" sz="3200" noProof="0" dirty="0" err="1">
                <a:solidFill>
                  <a:schemeClr val="bg1"/>
                </a:solidFill>
                <a:latin typeface="Arial" panose="020B0604020202020204" pitchFamily="34" charset="0"/>
                <a:cs typeface="Arial" panose="020B0604020202020204" pitchFamily="34" charset="0"/>
              </a:rPr>
              <a:t>was</a:t>
            </a:r>
            <a:r>
              <a:rPr lang="es-CL" sz="3200" noProof="0" dirty="0">
                <a:solidFill>
                  <a:schemeClr val="bg1"/>
                </a:solidFill>
                <a:latin typeface="Arial" panose="020B0604020202020204" pitchFamily="34" charset="0"/>
                <a:cs typeface="Arial" panose="020B0604020202020204" pitchFamily="34" charset="0"/>
              </a:rPr>
              <a:t> </a:t>
            </a:r>
            <a:r>
              <a:rPr lang="es-CL" sz="3200" noProof="0" dirty="0" err="1">
                <a:solidFill>
                  <a:schemeClr val="bg1"/>
                </a:solidFill>
                <a:latin typeface="Arial" panose="020B0604020202020204" pitchFamily="34" charset="0"/>
                <a:cs typeface="Arial" panose="020B0604020202020204" pitchFamily="34" charset="0"/>
              </a:rPr>
              <a:t>created</a:t>
            </a:r>
            <a:r>
              <a:rPr lang="es-CL" sz="3200" noProof="0" dirty="0">
                <a:solidFill>
                  <a:schemeClr val="bg1"/>
                </a:solidFill>
                <a:latin typeface="Arial" panose="020B0604020202020204" pitchFamily="34" charset="0"/>
                <a:cs typeface="Arial" panose="020B0604020202020204" pitchFamily="34" charset="0"/>
              </a:rPr>
              <a:t>” ► No hay backdoor activo</a:t>
            </a:r>
          </a:p>
        </p:txBody>
      </p:sp>
    </p:spTree>
    <p:extLst>
      <p:ext uri="{BB962C8B-B14F-4D97-AF65-F5344CB8AC3E}">
        <p14:creationId xmlns:p14="http://schemas.microsoft.com/office/powerpoint/2010/main" val="1530328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D9488-D854-D7EE-FD03-F7E40FFEC1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3513DD-D68B-32AC-C7FC-A4C0C98C296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27A1E302-7D80-A935-DB71-E663050F4FF6}"/>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1579639C-4297-3EA9-5434-E98F39CF9760}"/>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9" name="TextBox 9">
            <a:extLst>
              <a:ext uri="{FF2B5EF4-FFF2-40B4-BE49-F238E27FC236}">
                <a16:creationId xmlns:a16="http://schemas.microsoft.com/office/drawing/2014/main" id="{8E2F10E9-2AFA-66EF-A529-8164FC6B1E94}"/>
              </a:ext>
            </a:extLst>
          </p:cNvPr>
          <p:cNvSpPr txBox="1"/>
          <p:nvPr/>
        </p:nvSpPr>
        <p:spPr>
          <a:xfrm>
            <a:off x="4865497" y="1098036"/>
            <a:ext cx="8557005" cy="1102866"/>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Explotación – Acceso por SSH (Puerto 22)</a:t>
            </a:r>
          </a:p>
        </p:txBody>
      </p:sp>
      <p:sp>
        <p:nvSpPr>
          <p:cNvPr id="14" name="Freeform 14">
            <a:extLst>
              <a:ext uri="{FF2B5EF4-FFF2-40B4-BE49-F238E27FC236}">
                <a16:creationId xmlns:a16="http://schemas.microsoft.com/office/drawing/2014/main" id="{157FAFE4-7A05-0CC5-C235-165FB7782BED}"/>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C5A9B975-74D9-B9AD-0EE8-729594F1CDF8}"/>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2" name="CuadroTexto 11">
            <a:extLst>
              <a:ext uri="{FF2B5EF4-FFF2-40B4-BE49-F238E27FC236}">
                <a16:creationId xmlns:a16="http://schemas.microsoft.com/office/drawing/2014/main" id="{4C63221C-AC92-5E59-B190-5ECD94559EAF}"/>
              </a:ext>
            </a:extLst>
          </p:cNvPr>
          <p:cNvSpPr txBox="1"/>
          <p:nvPr/>
        </p:nvSpPr>
        <p:spPr>
          <a:xfrm>
            <a:off x="315937" y="2769616"/>
            <a:ext cx="9323419" cy="4401205"/>
          </a:xfrm>
          <a:prstGeom prst="rect">
            <a:avLst/>
          </a:prstGeom>
          <a:noFill/>
        </p:spPr>
        <p:txBody>
          <a:bodyPr wrap="square" rtlCol="0">
            <a:spAutoFit/>
          </a:bodyPr>
          <a:lstStyle/>
          <a:p>
            <a:r>
              <a:rPr lang="es-CL" sz="2800" noProof="0" dirty="0">
                <a:solidFill>
                  <a:schemeClr val="bg1"/>
                </a:solidFill>
                <a:latin typeface="Arial" panose="020B0604020202020204" pitchFamily="34" charset="0"/>
                <a:cs typeface="Arial" panose="020B0604020202020204" pitchFamily="34" charset="0"/>
              </a:rPr>
              <a:t>Hallazgos:</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Usuario </a:t>
            </a:r>
            <a:r>
              <a:rPr lang="es-CL" sz="2800" noProof="0" dirty="0" err="1">
                <a:solidFill>
                  <a:schemeClr val="bg1"/>
                </a:solidFill>
                <a:latin typeface="Arial" panose="020B0604020202020204" pitchFamily="34" charset="0"/>
                <a:cs typeface="Arial" panose="020B0604020202020204" pitchFamily="34" charset="0"/>
              </a:rPr>
              <a:t>root</a:t>
            </a:r>
            <a:r>
              <a:rPr lang="es-CL" sz="2800" noProof="0" dirty="0">
                <a:solidFill>
                  <a:schemeClr val="bg1"/>
                </a:solidFill>
                <a:latin typeface="Arial" panose="020B0604020202020204" pitchFamily="34" charset="0"/>
                <a:cs typeface="Arial" panose="020B0604020202020204" pitchFamily="34" charset="0"/>
              </a:rPr>
              <a:t> habilitado por SSH</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Contraseña débil: (123456)</a:t>
            </a:r>
          </a:p>
          <a:p>
            <a:endParaRPr lang="es-CL" sz="2800" noProof="0" dirty="0">
              <a:solidFill>
                <a:schemeClr val="bg1"/>
              </a:solidFill>
              <a:latin typeface="Arial" panose="020B0604020202020204" pitchFamily="34" charset="0"/>
              <a:cs typeface="Arial" panose="020B0604020202020204" pitchFamily="34" charset="0"/>
            </a:endParaRPr>
          </a:p>
          <a:p>
            <a:r>
              <a:rPr lang="es-CL" sz="2800" noProof="0" dirty="0">
                <a:solidFill>
                  <a:schemeClr val="bg1"/>
                </a:solidFill>
                <a:latin typeface="Arial" panose="020B0604020202020204" pitchFamily="34" charset="0"/>
                <a:cs typeface="Arial" panose="020B0604020202020204" pitchFamily="34" charset="0"/>
              </a:rPr>
              <a:t>Herramienta usada:</a:t>
            </a:r>
          </a:p>
          <a:p>
            <a:pPr marL="457200" indent="-457200">
              <a:buFont typeface="Wingdings" panose="05000000000000000000" pitchFamily="2" charset="2"/>
              <a:buChar char="Ø"/>
            </a:pPr>
            <a:r>
              <a:rPr lang="es-CL" sz="2800" noProof="0" dirty="0" err="1">
                <a:solidFill>
                  <a:schemeClr val="bg1"/>
                </a:solidFill>
                <a:latin typeface="Arial" panose="020B0604020202020204" pitchFamily="34" charset="0"/>
                <a:cs typeface="Arial" panose="020B0604020202020204" pitchFamily="34" charset="0"/>
              </a:rPr>
              <a:t>Metasploit</a:t>
            </a:r>
            <a:r>
              <a:rPr lang="es-CL" sz="2800" noProof="0" dirty="0">
                <a:solidFill>
                  <a:schemeClr val="bg1"/>
                </a:solidFill>
                <a:latin typeface="Arial" panose="020B0604020202020204" pitchFamily="34" charset="0"/>
                <a:cs typeface="Arial" panose="020B0604020202020204" pitchFamily="34" charset="0"/>
              </a:rPr>
              <a:t> scanner/</a:t>
            </a:r>
            <a:r>
              <a:rPr lang="es-CL" sz="2800" noProof="0" dirty="0" err="1">
                <a:solidFill>
                  <a:schemeClr val="bg1"/>
                </a:solidFill>
                <a:latin typeface="Arial" panose="020B0604020202020204" pitchFamily="34" charset="0"/>
                <a:cs typeface="Arial" panose="020B0604020202020204" pitchFamily="34" charset="0"/>
              </a:rPr>
              <a:t>ssh</a:t>
            </a:r>
            <a:r>
              <a:rPr lang="es-CL" sz="2800" noProof="0" dirty="0">
                <a:solidFill>
                  <a:schemeClr val="bg1"/>
                </a:solidFill>
                <a:latin typeface="Arial" panose="020B0604020202020204" pitchFamily="34" charset="0"/>
                <a:cs typeface="Arial" panose="020B0604020202020204" pitchFamily="34" charset="0"/>
              </a:rPr>
              <a:t>/</a:t>
            </a:r>
            <a:r>
              <a:rPr lang="es-CL" sz="2800" noProof="0" dirty="0" err="1">
                <a:solidFill>
                  <a:schemeClr val="bg1"/>
                </a:solidFill>
                <a:latin typeface="Arial" panose="020B0604020202020204" pitchFamily="34" charset="0"/>
                <a:cs typeface="Arial" panose="020B0604020202020204" pitchFamily="34" charset="0"/>
              </a:rPr>
              <a:t>ssh_login</a:t>
            </a:r>
            <a:endParaRPr lang="es-CL" sz="28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endParaRPr lang="es-CL" sz="2800" noProof="0" dirty="0">
              <a:solidFill>
                <a:schemeClr val="bg1"/>
              </a:solidFill>
              <a:latin typeface="Arial" panose="020B0604020202020204" pitchFamily="34" charset="0"/>
              <a:cs typeface="Arial" panose="020B0604020202020204" pitchFamily="34" charset="0"/>
            </a:endParaRPr>
          </a:p>
          <a:p>
            <a:r>
              <a:rPr lang="es-CL" sz="2800" noProof="0" dirty="0">
                <a:solidFill>
                  <a:schemeClr val="bg1"/>
                </a:solidFill>
                <a:latin typeface="Arial" panose="020B0604020202020204" pitchFamily="34" charset="0"/>
                <a:cs typeface="Arial" panose="020B0604020202020204" pitchFamily="34" charset="0"/>
              </a:rPr>
              <a:t>Resultado:</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Acceso remoto con usuario </a:t>
            </a:r>
            <a:r>
              <a:rPr lang="es-CL" sz="2800" noProof="0" dirty="0" err="1">
                <a:solidFill>
                  <a:schemeClr val="bg1"/>
                </a:solidFill>
                <a:latin typeface="Arial" panose="020B0604020202020204" pitchFamily="34" charset="0"/>
                <a:cs typeface="Arial" panose="020B0604020202020204" pitchFamily="34" charset="0"/>
              </a:rPr>
              <a:t>root</a:t>
            </a:r>
            <a:r>
              <a:rPr lang="es-CL" sz="2800" noProof="0" dirty="0">
                <a:solidFill>
                  <a:schemeClr val="bg1"/>
                </a:solidFill>
                <a:latin typeface="Arial" panose="020B0604020202020204" pitchFamily="34" charset="0"/>
                <a:cs typeface="Arial" panose="020B0604020202020204" pitchFamily="34" charset="0"/>
              </a:rPr>
              <a:t> ► control total del sistema</a:t>
            </a:r>
          </a:p>
        </p:txBody>
      </p:sp>
      <p:pic>
        <p:nvPicPr>
          <p:cNvPr id="13" name="Imagen 12" descr="Texto&#10;&#10;El contenido generado por IA puede ser incorrecto.">
            <a:extLst>
              <a:ext uri="{FF2B5EF4-FFF2-40B4-BE49-F238E27FC236}">
                <a16:creationId xmlns:a16="http://schemas.microsoft.com/office/drawing/2014/main" id="{8CA6119E-BCF7-6344-C8DE-0DD17CC7C0F7}"/>
              </a:ext>
            </a:extLst>
          </p:cNvPr>
          <p:cNvPicPr>
            <a:picLocks noChangeAspect="1"/>
          </p:cNvPicPr>
          <p:nvPr/>
        </p:nvPicPr>
        <p:blipFill>
          <a:blip r:embed="rId8"/>
          <a:stretch>
            <a:fillRect/>
          </a:stretch>
        </p:blipFill>
        <p:spPr>
          <a:xfrm>
            <a:off x="9387748" y="3123554"/>
            <a:ext cx="8824052" cy="4552804"/>
          </a:xfrm>
          <a:prstGeom prst="rect">
            <a:avLst/>
          </a:prstGeom>
        </p:spPr>
      </p:pic>
    </p:spTree>
    <p:extLst>
      <p:ext uri="{BB962C8B-B14F-4D97-AF65-F5344CB8AC3E}">
        <p14:creationId xmlns:p14="http://schemas.microsoft.com/office/powerpoint/2010/main" val="399439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C453-F364-58B3-95F1-9A3B6F7E3A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0DAC4C-DECE-0A24-C259-26F4BECD3C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2B2BACDA-C91F-1EED-E96C-331035403CD3}"/>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0B3C5656-37E8-AA7C-425A-2D1A581C3A7F}"/>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9" name="TextBox 9">
            <a:extLst>
              <a:ext uri="{FF2B5EF4-FFF2-40B4-BE49-F238E27FC236}">
                <a16:creationId xmlns:a16="http://schemas.microsoft.com/office/drawing/2014/main" id="{E00BB28C-20CB-B803-4A77-D5AF769A5417}"/>
              </a:ext>
            </a:extLst>
          </p:cNvPr>
          <p:cNvSpPr txBox="1"/>
          <p:nvPr/>
        </p:nvSpPr>
        <p:spPr>
          <a:xfrm>
            <a:off x="4865497" y="1098036"/>
            <a:ext cx="8557005" cy="1102866"/>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Post Explotación – Acceso a datos de configuración WordPress</a:t>
            </a:r>
          </a:p>
        </p:txBody>
      </p:sp>
      <p:sp>
        <p:nvSpPr>
          <p:cNvPr id="14" name="Freeform 14">
            <a:extLst>
              <a:ext uri="{FF2B5EF4-FFF2-40B4-BE49-F238E27FC236}">
                <a16:creationId xmlns:a16="http://schemas.microsoft.com/office/drawing/2014/main" id="{A76CF1A8-9288-D45B-6F00-A3C588AAD5E1}"/>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F72E75C2-6059-D7CB-F219-7E3537632E75}"/>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2" name="CuadroTexto 11">
            <a:extLst>
              <a:ext uri="{FF2B5EF4-FFF2-40B4-BE49-F238E27FC236}">
                <a16:creationId xmlns:a16="http://schemas.microsoft.com/office/drawing/2014/main" id="{20B8F56B-89C7-773F-08A8-7A6CC228FAA3}"/>
              </a:ext>
            </a:extLst>
          </p:cNvPr>
          <p:cNvSpPr txBox="1"/>
          <p:nvPr/>
        </p:nvSpPr>
        <p:spPr>
          <a:xfrm>
            <a:off x="315937" y="2769616"/>
            <a:ext cx="9323419" cy="3970318"/>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Usuario </a:t>
            </a:r>
            <a:r>
              <a:rPr lang="es-CL" sz="2800" noProof="0" dirty="0" err="1">
                <a:solidFill>
                  <a:schemeClr val="bg1"/>
                </a:solidFill>
                <a:latin typeface="Arial" panose="020B0604020202020204" pitchFamily="34" charset="0"/>
                <a:cs typeface="Arial" panose="020B0604020202020204" pitchFamily="34" charset="0"/>
              </a:rPr>
              <a:t>root</a:t>
            </a:r>
            <a:r>
              <a:rPr lang="es-CL" sz="2800" noProof="0" dirty="0">
                <a:solidFill>
                  <a:schemeClr val="bg1"/>
                </a:solidFill>
                <a:latin typeface="Arial" panose="020B0604020202020204" pitchFamily="34" charset="0"/>
                <a:cs typeface="Arial" panose="020B0604020202020204" pitchFamily="34" charset="0"/>
              </a:rPr>
              <a:t> habilitado por SSH</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Contraseña débil: (123456)</a:t>
            </a:r>
          </a:p>
          <a:p>
            <a:pPr marL="457200" indent="-457200">
              <a:buFont typeface="Wingdings" panose="05000000000000000000" pitchFamily="2" charset="2"/>
              <a:buChar char="Ø"/>
            </a:pPr>
            <a:r>
              <a:rPr lang="es-CL" sz="2800" noProof="0" dirty="0" err="1">
                <a:solidFill>
                  <a:schemeClr val="bg1"/>
                </a:solidFill>
                <a:latin typeface="Arial" panose="020B0604020202020204" pitchFamily="34" charset="0"/>
                <a:cs typeface="Arial" panose="020B0604020202020204" pitchFamily="34" charset="0"/>
              </a:rPr>
              <a:t>Metasploit</a:t>
            </a:r>
            <a:r>
              <a:rPr lang="es-CL" sz="2800" noProof="0" dirty="0">
                <a:solidFill>
                  <a:schemeClr val="bg1"/>
                </a:solidFill>
                <a:latin typeface="Arial" panose="020B0604020202020204" pitchFamily="34" charset="0"/>
                <a:cs typeface="Arial" panose="020B0604020202020204" pitchFamily="34" charset="0"/>
              </a:rPr>
              <a:t> scanner/</a:t>
            </a:r>
            <a:r>
              <a:rPr lang="es-CL" sz="2800" noProof="0" dirty="0" err="1">
                <a:solidFill>
                  <a:schemeClr val="bg1"/>
                </a:solidFill>
                <a:latin typeface="Arial" panose="020B0604020202020204" pitchFamily="34" charset="0"/>
                <a:cs typeface="Arial" panose="020B0604020202020204" pitchFamily="34" charset="0"/>
              </a:rPr>
              <a:t>ssh</a:t>
            </a:r>
            <a:r>
              <a:rPr lang="es-CL" sz="2800" noProof="0" dirty="0">
                <a:solidFill>
                  <a:schemeClr val="bg1"/>
                </a:solidFill>
                <a:latin typeface="Arial" panose="020B0604020202020204" pitchFamily="34" charset="0"/>
                <a:cs typeface="Arial" panose="020B0604020202020204" pitchFamily="34" charset="0"/>
              </a:rPr>
              <a:t>/</a:t>
            </a:r>
            <a:r>
              <a:rPr lang="es-CL" sz="2800" noProof="0" dirty="0" err="1">
                <a:solidFill>
                  <a:schemeClr val="bg1"/>
                </a:solidFill>
                <a:latin typeface="Arial" panose="020B0604020202020204" pitchFamily="34" charset="0"/>
                <a:cs typeface="Arial" panose="020B0604020202020204" pitchFamily="34" charset="0"/>
              </a:rPr>
              <a:t>ssh_login</a:t>
            </a:r>
            <a:endParaRPr lang="es-CL" sz="28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Mala configuración </a:t>
            </a:r>
            <a:r>
              <a:rPr lang="es-CL" sz="2800" noProof="0" dirty="0" err="1">
                <a:solidFill>
                  <a:schemeClr val="bg1"/>
                </a:solidFill>
                <a:latin typeface="Arial" panose="020B0604020202020204" pitchFamily="34" charset="0"/>
                <a:cs typeface="Arial" panose="020B0604020202020204" pitchFamily="34" charset="0"/>
              </a:rPr>
              <a:t>wordpress</a:t>
            </a:r>
            <a:r>
              <a:rPr lang="es-CL" sz="2800" noProof="0" dirty="0">
                <a:solidFill>
                  <a:schemeClr val="bg1"/>
                </a:solidFill>
                <a:latin typeface="Arial" panose="020B0604020202020204" pitchFamily="34" charset="0"/>
                <a:cs typeface="Arial" panose="020B0604020202020204" pitchFamily="34" charset="0"/>
              </a:rPr>
              <a:t>: “</a:t>
            </a:r>
            <a:r>
              <a:rPr lang="es-CL" sz="2800" noProof="0" dirty="0" err="1">
                <a:solidFill>
                  <a:schemeClr val="bg1"/>
                </a:solidFill>
                <a:latin typeface="Arial" panose="020B0604020202020204" pitchFamily="34" charset="0"/>
                <a:cs typeface="Arial" panose="020B0604020202020204" pitchFamily="34" charset="0"/>
              </a:rPr>
              <a:t>cat</a:t>
            </a:r>
            <a:r>
              <a:rPr lang="es-CL" sz="2800" noProof="0" dirty="0">
                <a:solidFill>
                  <a:schemeClr val="bg1"/>
                </a:solidFill>
                <a:latin typeface="Arial" panose="020B0604020202020204" pitchFamily="34" charset="0"/>
                <a:cs typeface="Arial" panose="020B0604020202020204" pitchFamily="34" charset="0"/>
              </a:rPr>
              <a:t> /</a:t>
            </a:r>
            <a:r>
              <a:rPr lang="es-CL" sz="2800" noProof="0" dirty="0" err="1">
                <a:solidFill>
                  <a:schemeClr val="bg1"/>
                </a:solidFill>
                <a:latin typeface="Arial" panose="020B0604020202020204" pitchFamily="34" charset="0"/>
                <a:cs typeface="Arial" panose="020B0604020202020204" pitchFamily="34" charset="0"/>
              </a:rPr>
              <a:t>var</a:t>
            </a:r>
            <a:r>
              <a:rPr lang="es-CL" sz="2800" noProof="0" dirty="0">
                <a:solidFill>
                  <a:schemeClr val="bg1"/>
                </a:solidFill>
                <a:latin typeface="Arial" panose="020B0604020202020204" pitchFamily="34" charset="0"/>
                <a:cs typeface="Arial" panose="020B0604020202020204" pitchFamily="34" charset="0"/>
              </a:rPr>
              <a:t>/www/</a:t>
            </a:r>
            <a:r>
              <a:rPr lang="es-CL" sz="2800" noProof="0" dirty="0" err="1">
                <a:solidFill>
                  <a:schemeClr val="bg1"/>
                </a:solidFill>
                <a:latin typeface="Arial" panose="020B0604020202020204" pitchFamily="34" charset="0"/>
                <a:cs typeface="Arial" panose="020B0604020202020204" pitchFamily="34" charset="0"/>
              </a:rPr>
              <a:t>html</a:t>
            </a:r>
            <a:r>
              <a:rPr lang="es-CL" sz="2800" noProof="0" dirty="0">
                <a:solidFill>
                  <a:schemeClr val="bg1"/>
                </a:solidFill>
                <a:latin typeface="Arial" panose="020B0604020202020204" pitchFamily="34" charset="0"/>
                <a:cs typeface="Arial" panose="020B0604020202020204" pitchFamily="34" charset="0"/>
              </a:rPr>
              <a:t>/</a:t>
            </a:r>
            <a:r>
              <a:rPr lang="es-CL" sz="2800" noProof="0" dirty="0" err="1">
                <a:solidFill>
                  <a:schemeClr val="bg1"/>
                </a:solidFill>
                <a:latin typeface="Arial" panose="020B0604020202020204" pitchFamily="34" charset="0"/>
                <a:cs typeface="Arial" panose="020B0604020202020204" pitchFamily="34" charset="0"/>
              </a:rPr>
              <a:t>wp-config.php</a:t>
            </a:r>
            <a:r>
              <a:rPr lang="es-CL" sz="2800" noProof="0" dirty="0">
                <a:solidFill>
                  <a:schemeClr val="bg1"/>
                </a:solidFill>
                <a:latin typeface="Arial" panose="020B0604020202020204" pitchFamily="34" charset="0"/>
                <a:cs typeface="Arial" panose="020B0604020202020204" pitchFamily="34" charset="0"/>
              </a:rPr>
              <a:t>”. </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Extracción de credenciales de BBDD</a:t>
            </a:r>
          </a:p>
          <a:p>
            <a:pPr marL="457200" indent="-457200">
              <a:buFont typeface="Wingdings" panose="05000000000000000000" pitchFamily="2" charset="2"/>
              <a:buChar char="Ø"/>
            </a:pPr>
            <a:r>
              <a:rPr lang="es-CL" sz="2800" noProof="0" dirty="0">
                <a:solidFill>
                  <a:schemeClr val="bg1"/>
                </a:solidFill>
                <a:latin typeface="Arial" panose="020B0604020202020204" pitchFamily="34" charset="0"/>
                <a:cs typeface="Arial" panose="020B0604020202020204" pitchFamily="34" charset="0"/>
              </a:rPr>
              <a:t>Exfiltración de información, extracción de hashes.</a:t>
            </a:r>
          </a:p>
          <a:p>
            <a:pPr marL="457200" indent="-457200">
              <a:buFont typeface="Wingdings" panose="05000000000000000000" pitchFamily="2" charset="2"/>
              <a:buChar char="Ø"/>
            </a:pPr>
            <a:endParaRPr lang="es-CL" sz="28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endParaRPr lang="es-CL" sz="2800" noProof="0" dirty="0">
              <a:solidFill>
                <a:schemeClr val="bg1"/>
              </a:solidFill>
              <a:latin typeface="Arial" panose="020B0604020202020204" pitchFamily="34" charset="0"/>
              <a:cs typeface="Arial" panose="020B0604020202020204" pitchFamily="34" charset="0"/>
            </a:endParaRPr>
          </a:p>
        </p:txBody>
      </p:sp>
      <p:pic>
        <p:nvPicPr>
          <p:cNvPr id="5" name="Imagen 4" descr="Texto&#10;&#10;El contenido generado por IA puede ser incorrecto.">
            <a:extLst>
              <a:ext uri="{FF2B5EF4-FFF2-40B4-BE49-F238E27FC236}">
                <a16:creationId xmlns:a16="http://schemas.microsoft.com/office/drawing/2014/main" id="{F0F9431E-8183-338D-B141-E15713C28362}"/>
              </a:ext>
            </a:extLst>
          </p:cNvPr>
          <p:cNvPicPr>
            <a:picLocks noChangeAspect="1"/>
          </p:cNvPicPr>
          <p:nvPr/>
        </p:nvPicPr>
        <p:blipFill>
          <a:blip r:embed="rId8"/>
          <a:stretch>
            <a:fillRect/>
          </a:stretch>
        </p:blipFill>
        <p:spPr>
          <a:xfrm>
            <a:off x="9163853" y="3009899"/>
            <a:ext cx="10038548" cy="4729635"/>
          </a:xfrm>
          <a:prstGeom prst="rect">
            <a:avLst/>
          </a:prstGeom>
        </p:spPr>
      </p:pic>
    </p:spTree>
    <p:extLst>
      <p:ext uri="{BB962C8B-B14F-4D97-AF65-F5344CB8AC3E}">
        <p14:creationId xmlns:p14="http://schemas.microsoft.com/office/powerpoint/2010/main" val="158016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7" name="Freeform 7"/>
          <p:cNvSpPr/>
          <p:nvPr/>
        </p:nvSpPr>
        <p:spPr>
          <a:xfrm>
            <a:off x="7044557" y="3420193"/>
            <a:ext cx="3669591" cy="3446613"/>
          </a:xfrm>
          <a:custGeom>
            <a:avLst/>
            <a:gdLst/>
            <a:ahLst/>
            <a:cxnLst/>
            <a:rect l="l" t="t" r="r" b="b"/>
            <a:pathLst>
              <a:path w="3227977" h="3043982">
                <a:moveTo>
                  <a:pt x="0" y="0"/>
                </a:moveTo>
                <a:lnTo>
                  <a:pt x="3227977" y="0"/>
                </a:lnTo>
                <a:lnTo>
                  <a:pt x="3227977" y="3043982"/>
                </a:lnTo>
                <a:lnTo>
                  <a:pt x="0" y="30439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8" name="TextBox 8"/>
          <p:cNvSpPr txBox="1"/>
          <p:nvPr/>
        </p:nvSpPr>
        <p:spPr>
          <a:xfrm>
            <a:off x="725791" y="1715897"/>
            <a:ext cx="5437006" cy="1102866"/>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Conclusión del </a:t>
            </a:r>
            <a:r>
              <a:rPr lang="es-CL" sz="3999" b="1" noProof="0" dirty="0" err="1">
                <a:solidFill>
                  <a:srgbClr val="FFFFFF"/>
                </a:solidFill>
                <a:latin typeface="Neo Tech Bold"/>
                <a:ea typeface="Neo Tech Bold"/>
                <a:cs typeface="Neo Tech Bold"/>
                <a:sym typeface="Neo Tech Bold"/>
              </a:rPr>
              <a:t>Pentesting</a:t>
            </a:r>
            <a:endParaRPr lang="es-CL" sz="3999" b="1" noProof="0" dirty="0">
              <a:solidFill>
                <a:srgbClr val="FFFFFF"/>
              </a:solidFill>
              <a:latin typeface="Neo Tech Bold"/>
              <a:ea typeface="Neo Tech Bold"/>
              <a:cs typeface="Neo Tech Bold"/>
              <a:sym typeface="Neo Tech Bold"/>
            </a:endParaRPr>
          </a:p>
        </p:txBody>
      </p:sp>
      <p:sp>
        <p:nvSpPr>
          <p:cNvPr id="9" name="TextBox 9"/>
          <p:cNvSpPr txBox="1"/>
          <p:nvPr/>
        </p:nvSpPr>
        <p:spPr>
          <a:xfrm>
            <a:off x="2527768" y="7579841"/>
            <a:ext cx="2893602" cy="323422"/>
          </a:xfrm>
          <a:prstGeom prst="rect">
            <a:avLst/>
          </a:prstGeom>
        </p:spPr>
        <p:txBody>
          <a:bodyPr lIns="0" tIns="0" rIns="0" bIns="0" rtlCol="0" anchor="t">
            <a:spAutoFit/>
          </a:bodyPr>
          <a:lstStyle/>
          <a:p>
            <a:pPr marL="0" lvl="0" indent="0" algn="ctr">
              <a:lnSpc>
                <a:spcPts val="2799"/>
              </a:lnSpc>
              <a:spcBef>
                <a:spcPct val="0"/>
              </a:spcBef>
            </a:pPr>
            <a:r>
              <a:rPr lang="es-CL" sz="1999" b="1" noProof="0" dirty="0">
                <a:solidFill>
                  <a:srgbClr val="FFFFFF"/>
                </a:solidFill>
                <a:latin typeface="Neo Tech Bold"/>
                <a:ea typeface="Neo Tech Bold"/>
                <a:cs typeface="Neo Tech Bold"/>
                <a:sym typeface="Neo Tech Bold"/>
              </a:rPr>
              <a:t>Vector Inicial</a:t>
            </a:r>
          </a:p>
        </p:txBody>
      </p:sp>
      <p:sp>
        <p:nvSpPr>
          <p:cNvPr id="10" name="TextBox 10"/>
          <p:cNvSpPr txBox="1"/>
          <p:nvPr/>
        </p:nvSpPr>
        <p:spPr>
          <a:xfrm>
            <a:off x="7697199" y="7579841"/>
            <a:ext cx="2893602" cy="323422"/>
          </a:xfrm>
          <a:prstGeom prst="rect">
            <a:avLst/>
          </a:prstGeom>
        </p:spPr>
        <p:txBody>
          <a:bodyPr lIns="0" tIns="0" rIns="0" bIns="0" rtlCol="0" anchor="t">
            <a:spAutoFit/>
          </a:bodyPr>
          <a:lstStyle/>
          <a:p>
            <a:pPr marL="0" lvl="0" indent="0" algn="ctr">
              <a:lnSpc>
                <a:spcPts val="2799"/>
              </a:lnSpc>
              <a:spcBef>
                <a:spcPct val="0"/>
              </a:spcBef>
            </a:pPr>
            <a:r>
              <a:rPr lang="es-CL" sz="1999" b="1" noProof="0" dirty="0">
                <a:solidFill>
                  <a:srgbClr val="FFFFFF"/>
                </a:solidFill>
                <a:latin typeface="Neo Tech Bold"/>
                <a:ea typeface="Neo Tech Bold"/>
                <a:cs typeface="Neo Tech Bold"/>
                <a:sym typeface="Neo Tech Bold"/>
              </a:rPr>
              <a:t>Post-Explotación</a:t>
            </a:r>
          </a:p>
        </p:txBody>
      </p:sp>
      <p:sp>
        <p:nvSpPr>
          <p:cNvPr id="11" name="TextBox 11"/>
          <p:cNvSpPr txBox="1"/>
          <p:nvPr/>
        </p:nvSpPr>
        <p:spPr>
          <a:xfrm>
            <a:off x="12866630" y="7579841"/>
            <a:ext cx="2893602" cy="323422"/>
          </a:xfrm>
          <a:prstGeom prst="rect">
            <a:avLst/>
          </a:prstGeom>
        </p:spPr>
        <p:txBody>
          <a:bodyPr lIns="0" tIns="0" rIns="0" bIns="0" rtlCol="0" anchor="t">
            <a:spAutoFit/>
          </a:bodyPr>
          <a:lstStyle/>
          <a:p>
            <a:pPr marL="0" lvl="0" indent="0" algn="ctr">
              <a:lnSpc>
                <a:spcPts val="2799"/>
              </a:lnSpc>
              <a:spcBef>
                <a:spcPct val="0"/>
              </a:spcBef>
            </a:pPr>
            <a:r>
              <a:rPr lang="es-CL" sz="1999" b="1" noProof="0" dirty="0">
                <a:solidFill>
                  <a:srgbClr val="FFFFFF"/>
                </a:solidFill>
                <a:latin typeface="Neo Tech Bold"/>
                <a:ea typeface="Neo Tech Bold"/>
                <a:cs typeface="Neo Tech Bold"/>
                <a:sym typeface="Neo Tech Bold"/>
              </a:rPr>
              <a:t>Impactos Adicionales</a:t>
            </a:r>
          </a:p>
        </p:txBody>
      </p:sp>
      <p:sp>
        <p:nvSpPr>
          <p:cNvPr id="12" name="Freeform 12"/>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sp>
        <p:nvSpPr>
          <p:cNvPr id="13" name="Freeform 13"/>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pic>
        <p:nvPicPr>
          <p:cNvPr id="15" name="Imagen 14" descr="Imagen que contiene edificio, calle, ciudad, tráfico&#10;&#10;El contenido generado por IA puede ser incorrecto.">
            <a:extLst>
              <a:ext uri="{FF2B5EF4-FFF2-40B4-BE49-F238E27FC236}">
                <a16:creationId xmlns:a16="http://schemas.microsoft.com/office/drawing/2014/main" id="{E966AD96-60CC-BE48-A2A9-8819CCB139D5}"/>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805490" y="3451589"/>
            <a:ext cx="3973893" cy="2980867"/>
          </a:xfrm>
          <a:prstGeom prst="rect">
            <a:avLst/>
          </a:prstGeom>
        </p:spPr>
      </p:pic>
      <p:pic>
        <p:nvPicPr>
          <p:cNvPr id="22" name="Gráfico 21" descr="Ladrón con relleno sólido">
            <a:extLst>
              <a:ext uri="{FF2B5EF4-FFF2-40B4-BE49-F238E27FC236}">
                <a16:creationId xmlns:a16="http://schemas.microsoft.com/office/drawing/2014/main" id="{7394049A-D0EC-D442-5915-11BEE9A9D0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898714" y="4129566"/>
            <a:ext cx="2910479" cy="29104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5EA85-463C-94E9-5D08-295940771C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8AB40C-30F3-434B-386D-AACF90ACDCB2}"/>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6799508D-C2C4-194F-FE3E-78C851E5197B}"/>
              </a:ext>
            </a:extLst>
          </p:cNvPr>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31E23031-DA27-439A-DA7B-C512FB3B337E}"/>
              </a:ext>
            </a:extLst>
          </p:cNvPr>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6" name="TextBox 6">
            <a:extLst>
              <a:ext uri="{FF2B5EF4-FFF2-40B4-BE49-F238E27FC236}">
                <a16:creationId xmlns:a16="http://schemas.microsoft.com/office/drawing/2014/main" id="{6E84B910-EB27-93B3-2A1D-99797A3E3417}"/>
              </a:ext>
            </a:extLst>
          </p:cNvPr>
          <p:cNvSpPr txBox="1"/>
          <p:nvPr/>
        </p:nvSpPr>
        <p:spPr>
          <a:xfrm>
            <a:off x="4686300" y="4001296"/>
            <a:ext cx="8915400" cy="2284408"/>
          </a:xfrm>
          <a:prstGeom prst="rect">
            <a:avLst/>
          </a:prstGeom>
        </p:spPr>
        <p:txBody>
          <a:bodyPr wrap="square" lIns="0" tIns="0" rIns="0" bIns="0" rtlCol="0" anchor="t">
            <a:spAutoFit/>
          </a:bodyPr>
          <a:lstStyle/>
          <a:p>
            <a:pPr marL="0" lvl="0" indent="0" algn="l">
              <a:lnSpc>
                <a:spcPts val="4279"/>
              </a:lnSpc>
            </a:pPr>
            <a:r>
              <a:rPr lang="es-CL" sz="8000" b="1" noProof="0" dirty="0">
                <a:solidFill>
                  <a:srgbClr val="FFFFFF"/>
                </a:solidFill>
                <a:latin typeface="Neo Tech Bold"/>
                <a:ea typeface="Neo Tech Bold"/>
                <a:cs typeface="Neo Tech Bold"/>
                <a:sym typeface="Neo Tech Bold"/>
              </a:rPr>
              <a:t>Recomendaciones </a:t>
            </a:r>
          </a:p>
          <a:p>
            <a:pPr marL="0" lvl="0" indent="0" algn="l">
              <a:lnSpc>
                <a:spcPts val="4279"/>
              </a:lnSpc>
            </a:pPr>
            <a:endParaRPr lang="es-CL" sz="8000" b="1" dirty="0">
              <a:solidFill>
                <a:srgbClr val="FFFFFF"/>
              </a:solidFill>
              <a:latin typeface="Neo Tech Bold"/>
              <a:ea typeface="Neo Tech Bold"/>
              <a:cs typeface="Neo Tech Bold"/>
              <a:sym typeface="Neo Tech Bold"/>
            </a:endParaRPr>
          </a:p>
          <a:p>
            <a:pPr marL="0" lvl="0" indent="0" algn="l">
              <a:lnSpc>
                <a:spcPts val="4279"/>
              </a:lnSpc>
            </a:pPr>
            <a:endParaRPr lang="es-CL" sz="8000" b="1" noProof="0" dirty="0">
              <a:solidFill>
                <a:srgbClr val="FFFFFF"/>
              </a:solidFill>
              <a:latin typeface="Neo Tech Bold"/>
              <a:ea typeface="Neo Tech Bold"/>
              <a:cs typeface="Neo Tech Bold"/>
              <a:sym typeface="Neo Tech Bold"/>
            </a:endParaRPr>
          </a:p>
          <a:p>
            <a:pPr marL="0" lvl="0" indent="0" algn="l">
              <a:lnSpc>
                <a:spcPts val="4279"/>
              </a:lnSpc>
            </a:pPr>
            <a:r>
              <a:rPr lang="es-CL" sz="8000" b="1" dirty="0">
                <a:solidFill>
                  <a:srgbClr val="FFFFFF"/>
                </a:solidFill>
                <a:latin typeface="Neo Tech Bold"/>
                <a:ea typeface="Neo Tech Bold"/>
                <a:cs typeface="Neo Tech Bold"/>
                <a:sym typeface="Neo Tech Bold"/>
              </a:rPr>
              <a:t>De Remediación</a:t>
            </a:r>
            <a:endParaRPr lang="es-CL" sz="8000" b="1" noProof="0" dirty="0">
              <a:solidFill>
                <a:srgbClr val="FFFFFF"/>
              </a:solidFill>
              <a:latin typeface="Neo Tech Bold"/>
              <a:ea typeface="Neo Tech Bold"/>
              <a:cs typeface="Neo Tech Bold"/>
              <a:sym typeface="Neo Tech Bold"/>
            </a:endParaRPr>
          </a:p>
        </p:txBody>
      </p:sp>
      <p:sp>
        <p:nvSpPr>
          <p:cNvPr id="13" name="Freeform 13">
            <a:extLst>
              <a:ext uri="{FF2B5EF4-FFF2-40B4-BE49-F238E27FC236}">
                <a16:creationId xmlns:a16="http://schemas.microsoft.com/office/drawing/2014/main" id="{F090A2D9-6E35-E16A-C377-083E855086EB}"/>
              </a:ext>
            </a:extLst>
          </p:cNvPr>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52154E4F-5F67-7532-F9B3-AD995B8E5CD4}"/>
              </a:ext>
            </a:extLst>
          </p:cNvPr>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Tree>
    <p:extLst>
      <p:ext uri="{BB962C8B-B14F-4D97-AF65-F5344CB8AC3E}">
        <p14:creationId xmlns:p14="http://schemas.microsoft.com/office/powerpoint/2010/main" val="286555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BE3C6-39E3-02D1-504B-A83196C607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AD2176-DCF2-107E-368C-3ABD3407F3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F02ED0FD-4944-C70B-D05A-E56F02C2BBA1}"/>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3A31FAA4-86E5-BA90-0C75-2EF1B4B29071}"/>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9" name="TextBox 9">
            <a:extLst>
              <a:ext uri="{FF2B5EF4-FFF2-40B4-BE49-F238E27FC236}">
                <a16:creationId xmlns:a16="http://schemas.microsoft.com/office/drawing/2014/main" id="{58C0DB59-354C-3C50-3366-D195500259C9}"/>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21 (FTP)</a:t>
            </a:r>
          </a:p>
        </p:txBody>
      </p:sp>
      <p:sp>
        <p:nvSpPr>
          <p:cNvPr id="14" name="Freeform 14">
            <a:extLst>
              <a:ext uri="{FF2B5EF4-FFF2-40B4-BE49-F238E27FC236}">
                <a16:creationId xmlns:a16="http://schemas.microsoft.com/office/drawing/2014/main" id="{B514A5C5-83A0-B574-F07A-ACFBA31B34AA}"/>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0C8B3193-8C9C-C49B-A491-338156697635}"/>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pic>
        <p:nvPicPr>
          <p:cNvPr id="6" name="Imagen 5" descr="Texto&#10;&#10;El contenido generado por IA puede ser incorrecto.">
            <a:extLst>
              <a:ext uri="{FF2B5EF4-FFF2-40B4-BE49-F238E27FC236}">
                <a16:creationId xmlns:a16="http://schemas.microsoft.com/office/drawing/2014/main" id="{69036F52-497D-EED6-C67E-48922BCE7A75}"/>
              </a:ext>
            </a:extLst>
          </p:cNvPr>
          <p:cNvPicPr>
            <a:picLocks noChangeAspect="1"/>
          </p:cNvPicPr>
          <p:nvPr/>
        </p:nvPicPr>
        <p:blipFill>
          <a:blip r:embed="rId8"/>
          <a:stretch>
            <a:fillRect/>
          </a:stretch>
        </p:blipFill>
        <p:spPr>
          <a:xfrm>
            <a:off x="3430290" y="2371550"/>
            <a:ext cx="11342249" cy="1584819"/>
          </a:xfrm>
          <a:prstGeom prst="rect">
            <a:avLst/>
          </a:prstGeom>
        </p:spPr>
      </p:pic>
      <p:pic>
        <p:nvPicPr>
          <p:cNvPr id="1028" name="Picture 4" descr="Aprende qué es SFTP y cómo funciona">
            <a:extLst>
              <a:ext uri="{FF2B5EF4-FFF2-40B4-BE49-F238E27FC236}">
                <a16:creationId xmlns:a16="http://schemas.microsoft.com/office/drawing/2014/main" id="{E1599AFE-7DAC-462D-B4E8-55C275C0C4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5615" y="5340914"/>
            <a:ext cx="6376858" cy="265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51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4127-3700-5D27-2798-9E3728305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056BFC-984C-34F4-9D12-FAD5C3FDD8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7996BDDC-4C16-5486-8566-133B453FC7DD}"/>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E4477CB2-15F7-285B-EDCE-5AE158F486C8}"/>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2B7491F0-4604-BE82-76F9-C3014D672135}"/>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9935B5DA-A19A-1BDA-29C9-65C569F484F2}"/>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pic>
        <p:nvPicPr>
          <p:cNvPr id="5" name="Imagen 4" descr="Texto&#10;&#10;El contenido generado por IA puede ser incorrecto.">
            <a:extLst>
              <a:ext uri="{FF2B5EF4-FFF2-40B4-BE49-F238E27FC236}">
                <a16:creationId xmlns:a16="http://schemas.microsoft.com/office/drawing/2014/main" id="{E1BC7AAD-1E07-FA98-A957-5897D1C38F1B}"/>
              </a:ext>
            </a:extLst>
          </p:cNvPr>
          <p:cNvPicPr>
            <a:picLocks noChangeAspect="1"/>
          </p:cNvPicPr>
          <p:nvPr/>
        </p:nvPicPr>
        <p:blipFill>
          <a:blip r:embed="rId8"/>
          <a:stretch>
            <a:fillRect/>
          </a:stretch>
        </p:blipFill>
        <p:spPr>
          <a:xfrm>
            <a:off x="6908666" y="1735576"/>
            <a:ext cx="4153938" cy="2735356"/>
          </a:xfrm>
          <a:prstGeom prst="rect">
            <a:avLst/>
          </a:prstGeom>
        </p:spPr>
      </p:pic>
      <p:pic>
        <p:nvPicPr>
          <p:cNvPr id="7" name="Imagen 6" descr="Imagen que contiene Diagrama&#10;&#10;El contenido generado por IA puede ser incorrecto.">
            <a:extLst>
              <a:ext uri="{FF2B5EF4-FFF2-40B4-BE49-F238E27FC236}">
                <a16:creationId xmlns:a16="http://schemas.microsoft.com/office/drawing/2014/main" id="{6236728B-7981-A960-4B83-A09454225D32}"/>
              </a:ext>
            </a:extLst>
          </p:cNvPr>
          <p:cNvPicPr>
            <a:picLocks noChangeAspect="1"/>
          </p:cNvPicPr>
          <p:nvPr/>
        </p:nvPicPr>
        <p:blipFill>
          <a:blip r:embed="rId9"/>
          <a:stretch>
            <a:fillRect/>
          </a:stretch>
        </p:blipFill>
        <p:spPr>
          <a:xfrm>
            <a:off x="4513128" y="5007319"/>
            <a:ext cx="9181640" cy="1376680"/>
          </a:xfrm>
          <a:prstGeom prst="rect">
            <a:avLst/>
          </a:prstGeom>
        </p:spPr>
      </p:pic>
      <p:pic>
        <p:nvPicPr>
          <p:cNvPr id="8" name="Imagen 7" descr="Una captura de pantalla de un celular con texto e imagen&#10;&#10;El contenido generado por IA puede ser incorrecto.">
            <a:extLst>
              <a:ext uri="{FF2B5EF4-FFF2-40B4-BE49-F238E27FC236}">
                <a16:creationId xmlns:a16="http://schemas.microsoft.com/office/drawing/2014/main" id="{45EF7623-D44D-73FA-6AEC-4CA0CB56D9C9}"/>
              </a:ext>
            </a:extLst>
          </p:cNvPr>
          <p:cNvPicPr>
            <a:picLocks noChangeAspect="1"/>
          </p:cNvPicPr>
          <p:nvPr/>
        </p:nvPicPr>
        <p:blipFill>
          <a:blip r:embed="rId10"/>
          <a:stretch>
            <a:fillRect/>
          </a:stretch>
        </p:blipFill>
        <p:spPr>
          <a:xfrm>
            <a:off x="6494847" y="6962516"/>
            <a:ext cx="4981575" cy="533400"/>
          </a:xfrm>
          <a:prstGeom prst="rect">
            <a:avLst/>
          </a:prstGeom>
        </p:spPr>
      </p:pic>
      <p:pic>
        <p:nvPicPr>
          <p:cNvPr id="10" name="Imagen 9" descr="Texto&#10;&#10;El contenido generado por IA puede ser incorrecto.">
            <a:extLst>
              <a:ext uri="{FF2B5EF4-FFF2-40B4-BE49-F238E27FC236}">
                <a16:creationId xmlns:a16="http://schemas.microsoft.com/office/drawing/2014/main" id="{FB421824-31C5-40F7-D7DA-EA2BC6C1E867}"/>
              </a:ext>
            </a:extLst>
          </p:cNvPr>
          <p:cNvPicPr>
            <a:picLocks noChangeAspect="1"/>
          </p:cNvPicPr>
          <p:nvPr/>
        </p:nvPicPr>
        <p:blipFill>
          <a:blip r:embed="rId11"/>
          <a:stretch>
            <a:fillRect/>
          </a:stretch>
        </p:blipFill>
        <p:spPr>
          <a:xfrm>
            <a:off x="5156900" y="7919309"/>
            <a:ext cx="7894097" cy="1916202"/>
          </a:xfrm>
          <a:prstGeom prst="rect">
            <a:avLst/>
          </a:prstGeom>
        </p:spPr>
      </p:pic>
      <p:sp>
        <p:nvSpPr>
          <p:cNvPr id="11" name="TextBox 9">
            <a:extLst>
              <a:ext uri="{FF2B5EF4-FFF2-40B4-BE49-F238E27FC236}">
                <a16:creationId xmlns:a16="http://schemas.microsoft.com/office/drawing/2014/main" id="{C7AB2D92-C1E5-FD16-38AE-E4F480090DDE}"/>
              </a:ext>
            </a:extLst>
          </p:cNvPr>
          <p:cNvSpPr txBox="1"/>
          <p:nvPr/>
        </p:nvSpPr>
        <p:spPr>
          <a:xfrm>
            <a:off x="1447388" y="2216552"/>
            <a:ext cx="4153937" cy="359073"/>
          </a:xfrm>
          <a:prstGeom prst="rect">
            <a:avLst/>
          </a:prstGeom>
        </p:spPr>
        <p:txBody>
          <a:bodyPr wrap="square" lIns="0" tIns="0" rIns="0" bIns="0" rtlCol="0" anchor="t">
            <a:spAutoFit/>
          </a:bodyPr>
          <a:lstStyle/>
          <a:p>
            <a:pPr marL="0" lvl="0" indent="0" algn="ctr">
              <a:lnSpc>
                <a:spcPts val="2799"/>
              </a:lnSpc>
              <a:spcBef>
                <a:spcPct val="0"/>
              </a:spcBef>
            </a:pPr>
            <a:r>
              <a:rPr lang="es-CL" sz="2400" b="1" noProof="0" dirty="0">
                <a:solidFill>
                  <a:srgbClr val="FFFFFF"/>
                </a:solidFill>
                <a:latin typeface="Neo Tech Bold"/>
                <a:ea typeface="Neo Tech Bold"/>
                <a:cs typeface="Neo Tech Bold"/>
                <a:sym typeface="Neo Tech Bold"/>
              </a:rPr>
              <a:t>Modificación de </a:t>
            </a:r>
            <a:r>
              <a:rPr lang="es-CL" sz="2400" b="1" noProof="0" dirty="0" err="1">
                <a:solidFill>
                  <a:srgbClr val="FFFFFF"/>
                </a:solidFill>
                <a:latin typeface="Neo Tech Bold"/>
                <a:ea typeface="Neo Tech Bold"/>
                <a:cs typeface="Neo Tech Bold"/>
                <a:sym typeface="Neo Tech Bold"/>
              </a:rPr>
              <a:t>ssh_config</a:t>
            </a:r>
            <a:endParaRPr lang="es-CL" sz="2400" b="1" noProof="0" dirty="0">
              <a:solidFill>
                <a:srgbClr val="FFFFFF"/>
              </a:solidFill>
              <a:latin typeface="Neo Tech Bold"/>
              <a:ea typeface="Neo Tech Bold"/>
              <a:cs typeface="Neo Tech Bold"/>
              <a:sym typeface="Neo Tech Bold"/>
            </a:endParaRPr>
          </a:p>
        </p:txBody>
      </p:sp>
      <p:sp>
        <p:nvSpPr>
          <p:cNvPr id="12" name="TextBox 9">
            <a:extLst>
              <a:ext uri="{FF2B5EF4-FFF2-40B4-BE49-F238E27FC236}">
                <a16:creationId xmlns:a16="http://schemas.microsoft.com/office/drawing/2014/main" id="{26B367FD-FDF3-2452-A4DD-BEF0061779FC}"/>
              </a:ext>
            </a:extLst>
          </p:cNvPr>
          <p:cNvSpPr txBox="1"/>
          <p:nvPr/>
        </p:nvSpPr>
        <p:spPr>
          <a:xfrm>
            <a:off x="1683641" y="7117520"/>
            <a:ext cx="3473259" cy="359073"/>
          </a:xfrm>
          <a:prstGeom prst="rect">
            <a:avLst/>
          </a:prstGeom>
        </p:spPr>
        <p:txBody>
          <a:bodyPr wrap="square" lIns="0" tIns="0" rIns="0" bIns="0" rtlCol="0" anchor="t">
            <a:spAutoFit/>
          </a:bodyPr>
          <a:lstStyle/>
          <a:p>
            <a:pPr marL="0" lvl="0" indent="0" algn="ctr">
              <a:lnSpc>
                <a:spcPts val="2799"/>
              </a:lnSpc>
              <a:spcBef>
                <a:spcPct val="0"/>
              </a:spcBef>
            </a:pPr>
            <a:r>
              <a:rPr lang="es-CL" sz="2400" b="1" noProof="0" dirty="0">
                <a:solidFill>
                  <a:srgbClr val="FFFFFF"/>
                </a:solidFill>
                <a:latin typeface="Neo Tech Bold"/>
                <a:ea typeface="Neo Tech Bold"/>
                <a:cs typeface="Neo Tech Bold"/>
                <a:sym typeface="Neo Tech Bold"/>
              </a:rPr>
              <a:t>Actualización de SSH </a:t>
            </a:r>
          </a:p>
        </p:txBody>
      </p:sp>
      <p:sp>
        <p:nvSpPr>
          <p:cNvPr id="13" name="TextBox 9">
            <a:extLst>
              <a:ext uri="{FF2B5EF4-FFF2-40B4-BE49-F238E27FC236}">
                <a16:creationId xmlns:a16="http://schemas.microsoft.com/office/drawing/2014/main" id="{D450E14F-28F3-F1E5-A97D-CF6707D44F4D}"/>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22 (SSH)</a:t>
            </a:r>
          </a:p>
        </p:txBody>
      </p:sp>
    </p:spTree>
    <p:extLst>
      <p:ext uri="{BB962C8B-B14F-4D97-AF65-F5344CB8AC3E}">
        <p14:creationId xmlns:p14="http://schemas.microsoft.com/office/powerpoint/2010/main" val="3393446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1090-CE5D-A2F4-E09A-2DAC81017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835D0C-7736-3E64-627B-4AF36141EE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7D7797CF-4A68-D399-DE94-E26BA776F7FF}"/>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815F5A91-F650-5DCA-C523-4240E5693534}"/>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2B4EE478-B192-45F1-3600-A8FDB15DED80}"/>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ECBD7479-DB2B-AAE8-4E02-747349ADEE39}"/>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35CD8DDB-1A9C-0EB8-5964-3A8908896C33}"/>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D6D8C41F-63BA-04AC-7CB4-A9A310B4570F}"/>
              </a:ext>
            </a:extLst>
          </p:cNvPr>
          <p:cNvSpPr txBox="1"/>
          <p:nvPr/>
        </p:nvSpPr>
        <p:spPr>
          <a:xfrm>
            <a:off x="2514600" y="2776166"/>
            <a:ext cx="13427015" cy="3108543"/>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Blindar </a:t>
            </a:r>
            <a:r>
              <a:rPr lang="es-CL" sz="2800" noProof="0" dirty="0" err="1">
                <a:solidFill>
                  <a:schemeClr val="bg1"/>
                </a:solidFill>
                <a:latin typeface="Neo Tech Bold" panose="020B0604020202020204" charset="0"/>
                <a:cs typeface="Arial" panose="020B0604020202020204" pitchFamily="34" charset="0"/>
              </a:rPr>
              <a:t>wp-config.php</a:t>
            </a:r>
            <a:r>
              <a:rPr lang="es-CL" sz="2800" noProof="0" dirty="0">
                <a:solidFill>
                  <a:schemeClr val="bg1"/>
                </a:solidFill>
                <a:latin typeface="Neo Tech Bold" panose="020B0604020202020204" charset="0"/>
                <a:cs typeface="Arial" panose="020B0604020202020204" pitchFamily="34" charset="0"/>
              </a:rPr>
              <a:t> Usuario </a:t>
            </a:r>
            <a:r>
              <a:rPr lang="es-CL" sz="2800" noProof="0" dirty="0" err="1">
                <a:solidFill>
                  <a:schemeClr val="bg1"/>
                </a:solidFill>
                <a:latin typeface="Neo Tech Bold" panose="020B0604020202020204" charset="0"/>
                <a:cs typeface="Arial" panose="020B0604020202020204" pitchFamily="34" charset="0"/>
              </a:rPr>
              <a:t>root</a:t>
            </a:r>
            <a:r>
              <a:rPr lang="es-CL" sz="2800" noProof="0" dirty="0">
                <a:solidFill>
                  <a:schemeClr val="bg1"/>
                </a:solidFill>
                <a:latin typeface="Neo Tech Bold" panose="020B0604020202020204" charset="0"/>
                <a:cs typeface="Arial" panose="020B0604020202020204" pitchFamily="34" charset="0"/>
              </a:rPr>
              <a:t> habilitado por SSH</a:t>
            </a:r>
          </a:p>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Modificar .</a:t>
            </a:r>
            <a:r>
              <a:rPr lang="es-CL" sz="2800" noProof="0" dirty="0" err="1">
                <a:solidFill>
                  <a:schemeClr val="bg1"/>
                </a:solidFill>
                <a:latin typeface="Neo Tech Bold" panose="020B0604020202020204" charset="0"/>
                <a:cs typeface="Arial" panose="020B0604020202020204" pitchFamily="34" charset="0"/>
              </a:rPr>
              <a:t>htaccess</a:t>
            </a:r>
            <a:r>
              <a:rPr lang="es-CL" sz="2800" noProof="0" dirty="0">
                <a:solidFill>
                  <a:schemeClr val="bg1"/>
                </a:solidFill>
                <a:latin typeface="Neo Tech Bold" panose="020B0604020202020204" charset="0"/>
                <a:cs typeface="Arial" panose="020B0604020202020204" pitchFamily="34" charset="0"/>
              </a:rPr>
              <a:t> (sudo nano .</a:t>
            </a:r>
            <a:r>
              <a:rPr lang="es-CL" sz="2800" noProof="0" dirty="0" err="1">
                <a:solidFill>
                  <a:schemeClr val="bg1"/>
                </a:solidFill>
                <a:latin typeface="Neo Tech Bold" panose="020B0604020202020204" charset="0"/>
                <a:cs typeface="Arial" panose="020B0604020202020204" pitchFamily="34" charset="0"/>
              </a:rPr>
              <a:t>htaccess</a:t>
            </a:r>
            <a:r>
              <a:rPr lang="es-CL" sz="2800" noProof="0" dirty="0">
                <a:solidFill>
                  <a:schemeClr val="bg1"/>
                </a:solidFill>
                <a:latin typeface="Neo Tech Bold" panose="020B0604020202020204" charset="0"/>
                <a:cs typeface="Arial" panose="020B0604020202020204" pitchFamily="34" charset="0"/>
              </a:rPr>
              <a:t> en /</a:t>
            </a:r>
            <a:r>
              <a:rPr lang="es-CL" sz="2800" noProof="0" dirty="0" err="1">
                <a:solidFill>
                  <a:schemeClr val="bg1"/>
                </a:solidFill>
                <a:latin typeface="Neo Tech Bold" panose="020B0604020202020204" charset="0"/>
                <a:cs typeface="Arial" panose="020B0604020202020204" pitchFamily="34" charset="0"/>
              </a:rPr>
              <a:t>var</a:t>
            </a:r>
            <a:r>
              <a:rPr lang="es-CL" sz="2800" noProof="0" dirty="0">
                <a:solidFill>
                  <a:schemeClr val="bg1"/>
                </a:solidFill>
                <a:latin typeface="Neo Tech Bold" panose="020B0604020202020204" charset="0"/>
                <a:cs typeface="Arial" panose="020B0604020202020204" pitchFamily="34" charset="0"/>
              </a:rPr>
              <a:t>/www/</a:t>
            </a:r>
            <a:r>
              <a:rPr lang="es-CL" sz="2800" noProof="0" dirty="0" err="1">
                <a:solidFill>
                  <a:schemeClr val="bg1"/>
                </a:solidFill>
                <a:latin typeface="Neo Tech Bold" panose="020B0604020202020204" charset="0"/>
                <a:cs typeface="Arial" panose="020B0604020202020204" pitchFamily="34" charset="0"/>
              </a:rPr>
              <a:t>html</a:t>
            </a:r>
            <a:r>
              <a:rPr lang="es-CL" sz="2800" noProof="0" dirty="0">
                <a:solidFill>
                  <a:schemeClr val="bg1"/>
                </a:solidFill>
                <a:latin typeface="Neo Tech Bold" panose="020B0604020202020204" charset="0"/>
                <a:cs typeface="Arial" panose="020B0604020202020204" pitchFamily="34" charset="0"/>
              </a:rPr>
              <a:t>) </a:t>
            </a:r>
          </a:p>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Agregar:</a:t>
            </a:r>
          </a:p>
          <a:p>
            <a:pPr lvl="3"/>
            <a:r>
              <a:rPr lang="es-CL" sz="2800" noProof="0" dirty="0">
                <a:solidFill>
                  <a:schemeClr val="bg1"/>
                </a:solidFill>
                <a:latin typeface="Neo Tech Bold" panose="020B0604020202020204" charset="0"/>
                <a:cs typeface="Arial" panose="020B0604020202020204" pitchFamily="34" charset="0"/>
              </a:rPr>
              <a:t>&lt;Files </a:t>
            </a:r>
            <a:r>
              <a:rPr lang="es-CL" sz="2800" noProof="0" dirty="0" err="1">
                <a:solidFill>
                  <a:schemeClr val="bg1"/>
                </a:solidFill>
                <a:latin typeface="Neo Tech Bold" panose="020B0604020202020204" charset="0"/>
                <a:cs typeface="Arial" panose="020B0604020202020204" pitchFamily="34" charset="0"/>
              </a:rPr>
              <a:t>wp-config.php</a:t>
            </a:r>
            <a:r>
              <a:rPr lang="es-CL" sz="2800" noProof="0" dirty="0">
                <a:solidFill>
                  <a:schemeClr val="bg1"/>
                </a:solidFill>
                <a:latin typeface="Neo Tech Bold" panose="020B0604020202020204" charset="0"/>
                <a:cs typeface="Arial" panose="020B0604020202020204" pitchFamily="34" charset="0"/>
              </a:rPr>
              <a:t>&gt;</a:t>
            </a:r>
          </a:p>
          <a:p>
            <a:pPr lvl="5"/>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Order</a:t>
            </a:r>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allow,deny</a:t>
            </a:r>
            <a:endParaRPr lang="es-CL" sz="2800" noProof="0" dirty="0">
              <a:solidFill>
                <a:schemeClr val="bg1"/>
              </a:solidFill>
              <a:latin typeface="Neo Tech Bold" panose="020B0604020202020204" charset="0"/>
              <a:cs typeface="Arial" panose="020B0604020202020204" pitchFamily="34" charset="0"/>
            </a:endParaRPr>
          </a:p>
          <a:p>
            <a:pPr lvl="5"/>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Deny</a:t>
            </a:r>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from</a:t>
            </a:r>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all</a:t>
            </a:r>
            <a:endParaRPr lang="es-CL" sz="2800" noProof="0" dirty="0">
              <a:solidFill>
                <a:schemeClr val="bg1"/>
              </a:solidFill>
              <a:latin typeface="Neo Tech Bold" panose="020B0604020202020204" charset="0"/>
              <a:cs typeface="Arial" panose="020B0604020202020204" pitchFamily="34" charset="0"/>
            </a:endParaRPr>
          </a:p>
          <a:p>
            <a:pPr lvl="3"/>
            <a:r>
              <a:rPr lang="es-CL" sz="2800" noProof="0" dirty="0">
                <a:solidFill>
                  <a:schemeClr val="bg1"/>
                </a:solidFill>
                <a:latin typeface="Neo Tech Bold" panose="020B0604020202020204" charset="0"/>
                <a:cs typeface="Arial" panose="020B0604020202020204" pitchFamily="34" charset="0"/>
              </a:rPr>
              <a:t>&lt;/Files&gt;</a:t>
            </a:r>
          </a:p>
        </p:txBody>
      </p:sp>
      <p:pic>
        <p:nvPicPr>
          <p:cNvPr id="9" name="Imagen 8" descr="Texto&#10;&#10;El contenido generado por IA puede ser incorrecto.">
            <a:extLst>
              <a:ext uri="{FF2B5EF4-FFF2-40B4-BE49-F238E27FC236}">
                <a16:creationId xmlns:a16="http://schemas.microsoft.com/office/drawing/2014/main" id="{0E889918-8BAA-B9B3-4301-FF9850A36A4B}"/>
              </a:ext>
            </a:extLst>
          </p:cNvPr>
          <p:cNvPicPr>
            <a:picLocks noChangeAspect="1"/>
          </p:cNvPicPr>
          <p:nvPr/>
        </p:nvPicPr>
        <p:blipFill>
          <a:blip r:embed="rId8"/>
          <a:stretch>
            <a:fillRect/>
          </a:stretch>
        </p:blipFill>
        <p:spPr>
          <a:xfrm>
            <a:off x="3569512" y="7062044"/>
            <a:ext cx="11148975" cy="2896362"/>
          </a:xfrm>
          <a:prstGeom prst="rect">
            <a:avLst/>
          </a:prstGeom>
        </p:spPr>
      </p:pic>
    </p:spTree>
    <p:extLst>
      <p:ext uri="{BB962C8B-B14F-4D97-AF65-F5344CB8AC3E}">
        <p14:creationId xmlns:p14="http://schemas.microsoft.com/office/powerpoint/2010/main" val="254076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3F109-B972-8126-4626-C5A579C1EC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088F98-598A-4BED-130E-C94D765C2EA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1610F511-9470-7F61-4D6A-D00DDCEA68E3}"/>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78C1B0F4-A4C5-97C2-2DF1-CA2666ADBDBE}"/>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3C49CB3C-871E-59D4-4602-A0FD362076AF}"/>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FE5CB430-90C3-C86E-C788-CFAF2BE00D93}"/>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22F3EF88-A865-46D8-94BD-4D9E32FE6FC5}"/>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18863276-609D-5893-38E8-1050443F6F29}"/>
              </a:ext>
            </a:extLst>
          </p:cNvPr>
          <p:cNvSpPr txBox="1"/>
          <p:nvPr/>
        </p:nvSpPr>
        <p:spPr>
          <a:xfrm>
            <a:off x="2514600" y="2776166"/>
            <a:ext cx="13427015" cy="1384995"/>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Mover </a:t>
            </a:r>
            <a:r>
              <a:rPr lang="es-CL" sz="2800" noProof="0" dirty="0" err="1">
                <a:solidFill>
                  <a:schemeClr val="bg1"/>
                </a:solidFill>
                <a:latin typeface="Neo Tech Bold" panose="020B0604020202020204" charset="0"/>
                <a:cs typeface="Arial" panose="020B0604020202020204" pitchFamily="34" charset="0"/>
              </a:rPr>
              <a:t>wp-config.php</a:t>
            </a:r>
            <a:r>
              <a:rPr lang="es-CL" sz="2800" noProof="0" dirty="0">
                <a:solidFill>
                  <a:schemeClr val="bg1"/>
                </a:solidFill>
                <a:latin typeface="Neo Tech Bold" panose="020B0604020202020204" charset="0"/>
                <a:cs typeface="Arial" panose="020B0604020202020204" pitchFamily="34" charset="0"/>
              </a:rPr>
              <a:t> a /www</a:t>
            </a:r>
          </a:p>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Debido a que se ha cambiado de ubicación, modificar </a:t>
            </a:r>
            <a:r>
              <a:rPr lang="es-CL" sz="2800" noProof="0" dirty="0" err="1">
                <a:solidFill>
                  <a:schemeClr val="bg1"/>
                </a:solidFill>
                <a:latin typeface="Neo Tech Bold" panose="020B0604020202020204" charset="0"/>
                <a:cs typeface="Arial" panose="020B0604020202020204" pitchFamily="34" charset="0"/>
              </a:rPr>
              <a:t>index.php</a:t>
            </a:r>
            <a:r>
              <a:rPr lang="es-CL" sz="2800" noProof="0" dirty="0">
                <a:solidFill>
                  <a:schemeClr val="bg1"/>
                </a:solidFill>
                <a:latin typeface="Neo Tech Bold" panose="020B0604020202020204" charset="0"/>
                <a:cs typeface="Arial" panose="020B0604020202020204" pitchFamily="34" charset="0"/>
              </a:rPr>
              <a:t> con la nueva ubicación.</a:t>
            </a:r>
          </a:p>
        </p:txBody>
      </p:sp>
      <p:pic>
        <p:nvPicPr>
          <p:cNvPr id="8" name="Imagen 7" descr="Interfaz de usuario gráfica, Texto&#10;&#10;El contenido generado por IA puede ser incorrecto.">
            <a:extLst>
              <a:ext uri="{FF2B5EF4-FFF2-40B4-BE49-F238E27FC236}">
                <a16:creationId xmlns:a16="http://schemas.microsoft.com/office/drawing/2014/main" id="{E8997A9F-C4AD-5DEB-0030-FCA2A1668304}"/>
              </a:ext>
            </a:extLst>
          </p:cNvPr>
          <p:cNvPicPr>
            <a:picLocks noChangeAspect="1"/>
          </p:cNvPicPr>
          <p:nvPr/>
        </p:nvPicPr>
        <p:blipFill>
          <a:blip r:embed="rId8"/>
          <a:stretch>
            <a:fillRect/>
          </a:stretch>
        </p:blipFill>
        <p:spPr>
          <a:xfrm>
            <a:off x="5082148" y="4360999"/>
            <a:ext cx="8123702" cy="1430015"/>
          </a:xfrm>
          <a:prstGeom prst="rect">
            <a:avLst/>
          </a:prstGeom>
        </p:spPr>
      </p:pic>
      <p:sp>
        <p:nvSpPr>
          <p:cNvPr id="10" name="CuadroTexto 9">
            <a:extLst>
              <a:ext uri="{FF2B5EF4-FFF2-40B4-BE49-F238E27FC236}">
                <a16:creationId xmlns:a16="http://schemas.microsoft.com/office/drawing/2014/main" id="{F5EAA654-BB56-959C-4337-9CFD32C40348}"/>
              </a:ext>
            </a:extLst>
          </p:cNvPr>
          <p:cNvSpPr txBox="1"/>
          <p:nvPr/>
        </p:nvSpPr>
        <p:spPr>
          <a:xfrm>
            <a:off x="2430491" y="6125840"/>
            <a:ext cx="13427015" cy="1384995"/>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Dar permisos SOLO al propietario (del servidor) sobre el archivo </a:t>
            </a:r>
            <a:r>
              <a:rPr lang="es-CL" sz="2800" noProof="0" dirty="0" err="1">
                <a:solidFill>
                  <a:schemeClr val="bg1"/>
                </a:solidFill>
                <a:latin typeface="Neo Tech Bold" panose="020B0604020202020204" charset="0"/>
                <a:cs typeface="Arial" panose="020B0604020202020204" pitchFamily="34" charset="0"/>
              </a:rPr>
              <a:t>wp-config.php</a:t>
            </a:r>
            <a:r>
              <a:rPr lang="es-CL" sz="2800" noProof="0" dirty="0">
                <a:solidFill>
                  <a:schemeClr val="bg1"/>
                </a:solidFill>
                <a:latin typeface="Neo Tech Bold" panose="020B0604020202020204" charset="0"/>
                <a:cs typeface="Arial" panose="020B0604020202020204" pitchFamily="34" charset="0"/>
              </a:rPr>
              <a:t>  para lectura y escritura.</a:t>
            </a:r>
          </a:p>
          <a:p>
            <a:pPr marL="457200" indent="-457200">
              <a:buFont typeface="Wingdings" panose="05000000000000000000" pitchFamily="2" charset="2"/>
              <a:buChar char="Ø"/>
            </a:pPr>
            <a:endParaRPr lang="es-CL" sz="2800" noProof="0" dirty="0">
              <a:solidFill>
                <a:schemeClr val="bg1"/>
              </a:solidFill>
              <a:latin typeface="Neo Tech Bold" panose="020B0604020202020204" charset="0"/>
              <a:cs typeface="Arial" panose="020B0604020202020204" pitchFamily="34" charset="0"/>
            </a:endParaRPr>
          </a:p>
        </p:txBody>
      </p:sp>
      <p:pic>
        <p:nvPicPr>
          <p:cNvPr id="11" name="Imagen 10">
            <a:extLst>
              <a:ext uri="{FF2B5EF4-FFF2-40B4-BE49-F238E27FC236}">
                <a16:creationId xmlns:a16="http://schemas.microsoft.com/office/drawing/2014/main" id="{285ED353-79CD-4AE9-2C82-28F9EF812E85}"/>
              </a:ext>
            </a:extLst>
          </p:cNvPr>
          <p:cNvPicPr>
            <a:picLocks noChangeAspect="1"/>
          </p:cNvPicPr>
          <p:nvPr/>
        </p:nvPicPr>
        <p:blipFill>
          <a:blip r:embed="rId9"/>
          <a:stretch>
            <a:fillRect/>
          </a:stretch>
        </p:blipFill>
        <p:spPr>
          <a:xfrm>
            <a:off x="3344856" y="7314754"/>
            <a:ext cx="11598284" cy="1177151"/>
          </a:xfrm>
          <a:prstGeom prst="rect">
            <a:avLst/>
          </a:prstGeom>
        </p:spPr>
      </p:pic>
    </p:spTree>
    <p:extLst>
      <p:ext uri="{BB962C8B-B14F-4D97-AF65-F5344CB8AC3E}">
        <p14:creationId xmlns:p14="http://schemas.microsoft.com/office/powerpoint/2010/main" val="143377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TextBox 5"/>
          <p:cNvSpPr txBox="1"/>
          <p:nvPr/>
        </p:nvSpPr>
        <p:spPr>
          <a:xfrm>
            <a:off x="5726341" y="1791749"/>
            <a:ext cx="8599259" cy="592213"/>
          </a:xfrm>
          <a:prstGeom prst="rect">
            <a:avLst/>
          </a:prstGeom>
        </p:spPr>
        <p:txBody>
          <a:bodyPr wrap="square" lIns="0" tIns="0" rIns="0" bIns="0" rtlCol="0" anchor="t">
            <a:spAutoFit/>
          </a:bodyPr>
          <a:lstStyle/>
          <a:p>
            <a:pPr marL="0" lvl="0" indent="0" algn="ctr">
              <a:lnSpc>
                <a:spcPts val="4279"/>
              </a:lnSpc>
            </a:pPr>
            <a:r>
              <a:rPr lang="es-CL" sz="6600" b="1" noProof="0" dirty="0">
                <a:solidFill>
                  <a:srgbClr val="FFFFFF"/>
                </a:solidFill>
                <a:latin typeface="Neo Tech Bold"/>
                <a:ea typeface="Neo Tech Bold"/>
                <a:cs typeface="Neo Tech Bold"/>
                <a:sym typeface="Neo Tech Bold"/>
              </a:rPr>
              <a:t>Introducción</a:t>
            </a:r>
            <a:endParaRPr lang="es-CL" sz="4800" b="1" noProof="0" dirty="0">
              <a:solidFill>
                <a:srgbClr val="FFFFFF"/>
              </a:solidFill>
              <a:latin typeface="Neo Tech Bold"/>
              <a:ea typeface="Neo Tech Bold"/>
              <a:cs typeface="Neo Tech Bold"/>
              <a:sym typeface="Neo Tech Bold"/>
            </a:endParaRPr>
          </a:p>
        </p:txBody>
      </p:sp>
      <p:sp>
        <p:nvSpPr>
          <p:cNvPr id="6" name="TextBox 6"/>
          <p:cNvSpPr txBox="1"/>
          <p:nvPr/>
        </p:nvSpPr>
        <p:spPr>
          <a:xfrm>
            <a:off x="5104017" y="3861098"/>
            <a:ext cx="8079966" cy="1282402"/>
          </a:xfrm>
          <a:prstGeom prst="rect">
            <a:avLst/>
          </a:prstGeom>
        </p:spPr>
        <p:txBody>
          <a:bodyPr wrap="square" lIns="0" tIns="0" rIns="0" bIns="0" rtlCol="0" anchor="t">
            <a:spAutoFit/>
          </a:bodyPr>
          <a:lstStyle/>
          <a:p>
            <a:pPr marL="0" lvl="0" indent="0" algn="ctr">
              <a:lnSpc>
                <a:spcPts val="2519"/>
              </a:lnSpc>
              <a:spcBef>
                <a:spcPct val="0"/>
              </a:spcBef>
            </a:pPr>
            <a:r>
              <a:rPr lang="es-CL" sz="3600" noProof="0" dirty="0">
                <a:solidFill>
                  <a:srgbClr val="FFFFFF"/>
                </a:solidFill>
                <a:latin typeface="Neo Tech"/>
                <a:ea typeface="Neo Tech"/>
                <a:cs typeface="Neo Tech"/>
                <a:sym typeface="Neo Tech"/>
              </a:rPr>
              <a:t>Alcance</a:t>
            </a:r>
            <a:r>
              <a:rPr lang="es-CL" sz="2800" noProof="0" dirty="0">
                <a:solidFill>
                  <a:srgbClr val="FFFFFF"/>
                </a:solidFill>
                <a:latin typeface="Neo Tech"/>
                <a:ea typeface="Neo Tech"/>
                <a:cs typeface="Neo Tech"/>
                <a:sym typeface="Neo Tech"/>
              </a:rPr>
              <a:t> </a:t>
            </a:r>
          </a:p>
          <a:p>
            <a:pPr marL="0" lvl="0" indent="0" algn="ctr">
              <a:lnSpc>
                <a:spcPts val="2519"/>
              </a:lnSpc>
              <a:spcBef>
                <a:spcPct val="0"/>
              </a:spcBef>
            </a:pPr>
            <a:endParaRPr lang="es-CL" sz="2800" noProof="0" dirty="0">
              <a:solidFill>
                <a:srgbClr val="FFFFFF"/>
              </a:solidFill>
              <a:latin typeface="Neo Tech"/>
              <a:ea typeface="Neo Tech"/>
              <a:cs typeface="Neo Tech"/>
              <a:sym typeface="Neo Tech"/>
            </a:endParaRP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Análisis completo a máquina atacada.</a:t>
            </a: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Identificación y Remediación de vulnerabilidades</a:t>
            </a:r>
            <a:r>
              <a:rPr lang="es-CL" sz="2000" noProof="0" dirty="0">
                <a:solidFill>
                  <a:srgbClr val="FFFFFF"/>
                </a:solidFill>
                <a:latin typeface="Neo Tech"/>
                <a:ea typeface="Neo Tech"/>
                <a:cs typeface="Neo Tech"/>
                <a:sym typeface="Neo Tech"/>
              </a:rPr>
              <a:t>.</a:t>
            </a:r>
            <a:endParaRPr lang="es-CL" sz="1799" noProof="0" dirty="0">
              <a:solidFill>
                <a:srgbClr val="FFFFFF"/>
              </a:solidFill>
              <a:latin typeface="Neo Tech"/>
              <a:ea typeface="Neo Tech"/>
              <a:cs typeface="Neo Tech"/>
              <a:sym typeface="Neo Tech"/>
            </a:endParaRPr>
          </a:p>
        </p:txBody>
      </p:sp>
      <p:sp>
        <p:nvSpPr>
          <p:cNvPr id="7" name="TextBox 7"/>
          <p:cNvSpPr txBox="1"/>
          <p:nvPr/>
        </p:nvSpPr>
        <p:spPr>
          <a:xfrm>
            <a:off x="3906135" y="5819134"/>
            <a:ext cx="10475730" cy="1603003"/>
          </a:xfrm>
          <a:prstGeom prst="rect">
            <a:avLst/>
          </a:prstGeom>
        </p:spPr>
        <p:txBody>
          <a:bodyPr wrap="square" lIns="0" tIns="0" rIns="0" bIns="0" rtlCol="0" anchor="t">
            <a:spAutoFit/>
          </a:bodyPr>
          <a:lstStyle/>
          <a:p>
            <a:pPr marL="0" lvl="0" indent="0" algn="ctr">
              <a:lnSpc>
                <a:spcPts val="2519"/>
              </a:lnSpc>
              <a:spcBef>
                <a:spcPct val="0"/>
              </a:spcBef>
            </a:pPr>
            <a:r>
              <a:rPr lang="es-CL" sz="3600" b="1" noProof="0" dirty="0">
                <a:solidFill>
                  <a:srgbClr val="FFFFFF"/>
                </a:solidFill>
                <a:latin typeface="Neo Tech"/>
                <a:ea typeface="Neo Tech"/>
                <a:cs typeface="Neo Tech"/>
                <a:sym typeface="Neo Tech"/>
              </a:rPr>
              <a:t>Objetivos</a:t>
            </a: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Identificar técnicas de intrusión del supuesto atacante</a:t>
            </a: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Uso de herramientas de escaneo automático de vulnerabilidades</a:t>
            </a: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Demostrar vulnerabilidades</a:t>
            </a:r>
          </a:p>
          <a:p>
            <a:pPr marL="285750" lvl="0" indent="-285750">
              <a:lnSpc>
                <a:spcPts val="2519"/>
              </a:lnSpc>
              <a:spcBef>
                <a:spcPct val="0"/>
              </a:spcBef>
              <a:buFont typeface="Wingdings" panose="05000000000000000000" pitchFamily="2" charset="2"/>
              <a:buChar char="§"/>
            </a:pPr>
            <a:r>
              <a:rPr lang="es-CL" sz="2800" noProof="0" dirty="0">
                <a:solidFill>
                  <a:srgbClr val="FFFFFF"/>
                </a:solidFill>
                <a:latin typeface="Neo Tech"/>
                <a:ea typeface="Neo Tech"/>
                <a:cs typeface="Neo Tech"/>
                <a:sym typeface="Neo Tech"/>
              </a:rPr>
              <a:t>Remediación de vulnerabilidades</a:t>
            </a:r>
          </a:p>
        </p:txBody>
      </p:sp>
      <p:sp>
        <p:nvSpPr>
          <p:cNvPr id="8" name="Freeform 8"/>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9" name="Freeform 9"/>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2B894-F8C1-99E5-9CF2-D3DD3CEBB1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DAEF48-364B-BDEA-8687-6CF94C0623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FF36F590-9507-3897-BC4D-0791E6D1510E}"/>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40113AB7-EEC1-CDA6-B976-31F9AE5E4C8B}"/>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7CD60249-522B-F63F-F2C1-A30884869CAB}"/>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C008F950-032F-521E-2447-8C6759E21EB6}"/>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93DBD8E4-8341-E399-BE25-DBB88952C26D}"/>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A70C5959-BDF3-7BED-F689-95133D497FCF}"/>
              </a:ext>
            </a:extLst>
          </p:cNvPr>
          <p:cNvSpPr txBox="1"/>
          <p:nvPr/>
        </p:nvSpPr>
        <p:spPr>
          <a:xfrm>
            <a:off x="2514600" y="2776166"/>
            <a:ext cx="13427015" cy="523220"/>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Actualizaciones automáticas programadas</a:t>
            </a:r>
          </a:p>
        </p:txBody>
      </p:sp>
      <p:sp>
        <p:nvSpPr>
          <p:cNvPr id="10" name="CuadroTexto 9">
            <a:extLst>
              <a:ext uri="{FF2B5EF4-FFF2-40B4-BE49-F238E27FC236}">
                <a16:creationId xmlns:a16="http://schemas.microsoft.com/office/drawing/2014/main" id="{96962B7A-E106-B958-F470-63199DD8B0B2}"/>
              </a:ext>
            </a:extLst>
          </p:cNvPr>
          <p:cNvSpPr txBox="1"/>
          <p:nvPr/>
        </p:nvSpPr>
        <p:spPr>
          <a:xfrm>
            <a:off x="2514600" y="4976105"/>
            <a:ext cx="13427015" cy="954107"/>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Eliminación de archivos innecesario o que den pistas de versiones de los servicios y aplicaciones utilizadas:</a:t>
            </a:r>
          </a:p>
        </p:txBody>
      </p:sp>
      <p:pic>
        <p:nvPicPr>
          <p:cNvPr id="5" name="Imagen 4">
            <a:extLst>
              <a:ext uri="{FF2B5EF4-FFF2-40B4-BE49-F238E27FC236}">
                <a16:creationId xmlns:a16="http://schemas.microsoft.com/office/drawing/2014/main" id="{E596AC5D-8EB4-25C7-2A50-0AFF816F8445}"/>
              </a:ext>
            </a:extLst>
          </p:cNvPr>
          <p:cNvPicPr>
            <a:picLocks noChangeAspect="1"/>
          </p:cNvPicPr>
          <p:nvPr/>
        </p:nvPicPr>
        <p:blipFill>
          <a:blip r:embed="rId8"/>
          <a:stretch>
            <a:fillRect/>
          </a:stretch>
        </p:blipFill>
        <p:spPr>
          <a:xfrm>
            <a:off x="3144160" y="3552894"/>
            <a:ext cx="11999676" cy="1216532"/>
          </a:xfrm>
          <a:prstGeom prst="rect">
            <a:avLst/>
          </a:prstGeom>
        </p:spPr>
      </p:pic>
      <p:pic>
        <p:nvPicPr>
          <p:cNvPr id="7" name="Imagen 6" descr="Imagen que contiene Gráfico&#10;&#10;El contenido generado por IA puede ser incorrecto.">
            <a:extLst>
              <a:ext uri="{FF2B5EF4-FFF2-40B4-BE49-F238E27FC236}">
                <a16:creationId xmlns:a16="http://schemas.microsoft.com/office/drawing/2014/main" id="{77A48C01-9C69-AD50-0901-8B15763D2747}"/>
              </a:ext>
            </a:extLst>
          </p:cNvPr>
          <p:cNvPicPr>
            <a:picLocks noChangeAspect="1"/>
          </p:cNvPicPr>
          <p:nvPr/>
        </p:nvPicPr>
        <p:blipFill>
          <a:blip r:embed="rId9"/>
          <a:stretch>
            <a:fillRect/>
          </a:stretch>
        </p:blipFill>
        <p:spPr>
          <a:xfrm>
            <a:off x="5188064" y="5930212"/>
            <a:ext cx="7923126" cy="1207564"/>
          </a:xfrm>
          <a:prstGeom prst="rect">
            <a:avLst/>
          </a:prstGeom>
        </p:spPr>
      </p:pic>
    </p:spTree>
    <p:extLst>
      <p:ext uri="{BB962C8B-B14F-4D97-AF65-F5344CB8AC3E}">
        <p14:creationId xmlns:p14="http://schemas.microsoft.com/office/powerpoint/2010/main" val="32960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CB6D-0B05-E5AF-E822-789EA86DB4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D02CB7-8628-21B5-8B21-9DFDA11AAF9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8C40B628-C6A9-BD04-CF43-8964695A510D}"/>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6415D165-433A-1889-4E1E-7D90F59A5F38}"/>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D332AF81-FA9D-ABBE-7F2E-A427506EDAAC}"/>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E2E282E4-87B4-81A6-8559-988CB4E33666}"/>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03DDF8BD-F2CA-F40E-3004-0CEBA8B8B6AD}"/>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C5F11ED8-EDF1-09AF-ECD3-486638C7FE14}"/>
              </a:ext>
            </a:extLst>
          </p:cNvPr>
          <p:cNvSpPr txBox="1"/>
          <p:nvPr/>
        </p:nvSpPr>
        <p:spPr>
          <a:xfrm>
            <a:off x="2514600" y="2776166"/>
            <a:ext cx="13427015" cy="954107"/>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Actualización de </a:t>
            </a:r>
            <a:r>
              <a:rPr lang="es-CL" sz="2800" noProof="0" dirty="0" err="1">
                <a:solidFill>
                  <a:schemeClr val="bg1"/>
                </a:solidFill>
                <a:latin typeface="Neo Tech Bold" panose="020B0604020202020204" charset="0"/>
                <a:cs typeface="Arial" panose="020B0604020202020204" pitchFamily="34" charset="0"/>
              </a:rPr>
              <a:t>worpress</a:t>
            </a:r>
            <a:r>
              <a:rPr lang="es-CL" sz="2800" noProof="0" dirty="0">
                <a:solidFill>
                  <a:schemeClr val="bg1"/>
                </a:solidFill>
                <a:latin typeface="Neo Tech Bold" panose="020B0604020202020204" charset="0"/>
                <a:cs typeface="Arial" panose="020B0604020202020204" pitchFamily="34" charset="0"/>
              </a:rPr>
              <a:t>, incluir </a:t>
            </a:r>
            <a:r>
              <a:rPr lang="es-CL" sz="2800" noProof="0" dirty="0" err="1">
                <a:solidFill>
                  <a:schemeClr val="bg1"/>
                </a:solidFill>
                <a:latin typeface="Neo Tech Bold" panose="020B0604020202020204" charset="0"/>
                <a:cs typeface="Arial" panose="020B0604020202020204" pitchFamily="34" charset="0"/>
              </a:rPr>
              <a:t>wp-cli</a:t>
            </a:r>
            <a:r>
              <a:rPr lang="es-CL" sz="2800" noProof="0" dirty="0">
                <a:solidFill>
                  <a:schemeClr val="bg1"/>
                </a:solidFill>
                <a:latin typeface="Neo Tech Bold" panose="020B0604020202020204" charset="0"/>
                <a:cs typeface="Arial" panose="020B0604020202020204" pitchFamily="34" charset="0"/>
              </a:rPr>
              <a:t> para facilitar el control de versiones y actualización de </a:t>
            </a:r>
            <a:r>
              <a:rPr lang="es-CL" sz="2800" noProof="0" dirty="0" err="1">
                <a:solidFill>
                  <a:schemeClr val="bg1"/>
                </a:solidFill>
                <a:latin typeface="Neo Tech Bold" panose="020B0604020202020204" charset="0"/>
                <a:cs typeface="Arial" panose="020B0604020202020204" pitchFamily="34" charset="0"/>
              </a:rPr>
              <a:t>plugins</a:t>
            </a:r>
            <a:r>
              <a:rPr lang="es-CL" sz="2800" noProof="0" dirty="0">
                <a:solidFill>
                  <a:schemeClr val="bg1"/>
                </a:solidFill>
                <a:latin typeface="Neo Tech Bold" panose="020B0604020202020204" charset="0"/>
                <a:cs typeface="Arial" panose="020B0604020202020204" pitchFamily="34" charset="0"/>
              </a:rPr>
              <a:t> y utilidades.</a:t>
            </a:r>
          </a:p>
        </p:txBody>
      </p:sp>
      <p:pic>
        <p:nvPicPr>
          <p:cNvPr id="8" name="Imagen 7" descr="Tabla&#10;&#10;El contenido generado por IA puede ser incorrecto.">
            <a:extLst>
              <a:ext uri="{FF2B5EF4-FFF2-40B4-BE49-F238E27FC236}">
                <a16:creationId xmlns:a16="http://schemas.microsoft.com/office/drawing/2014/main" id="{7E664250-76B5-15ED-CB5D-D4DE0787B825}"/>
              </a:ext>
            </a:extLst>
          </p:cNvPr>
          <p:cNvPicPr>
            <a:picLocks noChangeAspect="1"/>
          </p:cNvPicPr>
          <p:nvPr/>
        </p:nvPicPr>
        <p:blipFill>
          <a:blip r:embed="rId8"/>
          <a:stretch>
            <a:fillRect/>
          </a:stretch>
        </p:blipFill>
        <p:spPr>
          <a:xfrm>
            <a:off x="4018650" y="3893590"/>
            <a:ext cx="10250700" cy="4370099"/>
          </a:xfrm>
          <a:prstGeom prst="rect">
            <a:avLst/>
          </a:prstGeom>
        </p:spPr>
      </p:pic>
    </p:spTree>
    <p:extLst>
      <p:ext uri="{BB962C8B-B14F-4D97-AF65-F5344CB8AC3E}">
        <p14:creationId xmlns:p14="http://schemas.microsoft.com/office/powerpoint/2010/main" val="1036353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152A8-6736-B890-4E14-B9FE8AC204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49E501-EBA9-8EF9-6C1D-0FB473F8D84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E6FB8680-A479-6AB7-5D93-F137E695A0A5}"/>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02B29BE7-A24D-D026-36DD-435CB0BB9744}"/>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4B9A3C77-2D32-ED39-2DB5-D2F0BF797A32}"/>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88AC6551-6330-80F6-510B-67A50EBC7781}"/>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D277EE04-FFE7-9633-1090-11576DC4EEA2}"/>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02D7F927-FF2C-0DE2-1B96-4CC032ACE5AE}"/>
              </a:ext>
            </a:extLst>
          </p:cNvPr>
          <p:cNvSpPr txBox="1"/>
          <p:nvPr/>
        </p:nvSpPr>
        <p:spPr>
          <a:xfrm>
            <a:off x="2514600" y="2776166"/>
            <a:ext cx="13427015" cy="1384995"/>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Configurar encabezados de seguridad en Apache en: sudo nano /</a:t>
            </a:r>
            <a:r>
              <a:rPr lang="es-CL" sz="2800" noProof="0" dirty="0" err="1">
                <a:solidFill>
                  <a:schemeClr val="bg1"/>
                </a:solidFill>
                <a:latin typeface="Neo Tech Bold" panose="020B0604020202020204" charset="0"/>
                <a:cs typeface="Arial" panose="020B0604020202020204" pitchFamily="34" charset="0"/>
              </a:rPr>
              <a:t>etc</a:t>
            </a:r>
            <a:r>
              <a:rPr lang="es-CL" sz="2800" noProof="0" dirty="0">
                <a:solidFill>
                  <a:schemeClr val="bg1"/>
                </a:solidFill>
                <a:latin typeface="Neo Tech Bold" panose="020B0604020202020204" charset="0"/>
                <a:cs typeface="Arial" panose="020B0604020202020204" pitchFamily="34" charset="0"/>
              </a:rPr>
              <a:t>/apache2/</a:t>
            </a:r>
            <a:r>
              <a:rPr lang="es-CL" sz="2800" noProof="0" dirty="0" err="1">
                <a:solidFill>
                  <a:schemeClr val="bg1"/>
                </a:solidFill>
                <a:latin typeface="Neo Tech Bold" panose="020B0604020202020204" charset="0"/>
                <a:cs typeface="Arial" panose="020B0604020202020204" pitchFamily="34" charset="0"/>
              </a:rPr>
              <a:t>conf-available</a:t>
            </a:r>
            <a:r>
              <a:rPr lang="es-CL" sz="2800" noProof="0" dirty="0">
                <a:solidFill>
                  <a:schemeClr val="bg1"/>
                </a:solidFill>
                <a:latin typeface="Neo Tech Bold" panose="020B0604020202020204" charset="0"/>
                <a:cs typeface="Arial" panose="020B0604020202020204" pitchFamily="34" charset="0"/>
              </a:rPr>
              <a:t>/</a:t>
            </a:r>
            <a:r>
              <a:rPr lang="es-CL" sz="2800" noProof="0" dirty="0" err="1">
                <a:solidFill>
                  <a:schemeClr val="bg1"/>
                </a:solidFill>
                <a:latin typeface="Neo Tech Bold" panose="020B0604020202020204" charset="0"/>
                <a:cs typeface="Arial" panose="020B0604020202020204" pitchFamily="34" charset="0"/>
              </a:rPr>
              <a:t>security.conf</a:t>
            </a:r>
            <a:r>
              <a:rPr lang="es-CL" sz="2800" noProof="0" dirty="0">
                <a:solidFill>
                  <a:schemeClr val="bg1"/>
                </a:solidFill>
                <a:latin typeface="Neo Tech Bold" panose="020B0604020202020204" charset="0"/>
                <a:cs typeface="Arial" panose="020B0604020202020204" pitchFamily="34" charset="0"/>
              </a:rPr>
              <a:t>.</a:t>
            </a:r>
          </a:p>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Agregar:</a:t>
            </a:r>
          </a:p>
        </p:txBody>
      </p:sp>
      <p:sp>
        <p:nvSpPr>
          <p:cNvPr id="5" name="Cuadro de texto 2">
            <a:extLst>
              <a:ext uri="{FF2B5EF4-FFF2-40B4-BE49-F238E27FC236}">
                <a16:creationId xmlns:a16="http://schemas.microsoft.com/office/drawing/2014/main" id="{A5C6E825-18CA-C4EB-82BA-28EBEC2DC64E}"/>
              </a:ext>
            </a:extLst>
          </p:cNvPr>
          <p:cNvSpPr txBox="1">
            <a:spLocks noChangeArrowheads="1"/>
          </p:cNvSpPr>
          <p:nvPr/>
        </p:nvSpPr>
        <p:spPr bwMode="auto">
          <a:xfrm>
            <a:off x="5929311" y="4378827"/>
            <a:ext cx="6429375" cy="181806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buNone/>
            </a:pP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Header</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always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set X-Content-</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Type</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Options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nosniff</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Header</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always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set X-</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Frame</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Options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"DENY"</a:t>
            </a:r>
          </a:p>
          <a:p>
            <a:pPr>
              <a:lnSpc>
                <a:spcPct val="107000"/>
              </a:lnSpc>
              <a:spcAft>
                <a:spcPts val="800"/>
              </a:spcAft>
              <a:buNone/>
            </a:pP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Header</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always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set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Referrer-Policy</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"no-</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referrer</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Header</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always</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set X-XSS-</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Protection</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 "1; </a:t>
            </a:r>
            <a:r>
              <a:rPr lang="es-CL" sz="2000" kern="100" noProof="0" dirty="0" err="1">
                <a:effectLst/>
                <a:latin typeface="Aptos" panose="020B0004020202020204" pitchFamily="34" charset="0"/>
                <a:ea typeface="Aptos" panose="020B0004020202020204" pitchFamily="34" charset="0"/>
                <a:cs typeface="Times New Roman" panose="02020603050405020304" pitchFamily="18" charset="0"/>
              </a:rPr>
              <a:t>mode</a:t>
            </a:r>
            <a:r>
              <a:rPr lang="es-CL" sz="2000" kern="100" noProof="0" dirty="0">
                <a:effectLst/>
                <a:latin typeface="Aptos" panose="020B0004020202020204" pitchFamily="34" charset="0"/>
                <a:ea typeface="Aptos" panose="020B0004020202020204" pitchFamily="34" charset="0"/>
                <a:cs typeface="Times New Roman" panose="02020603050405020304" pitchFamily="18" charset="0"/>
              </a:rPr>
              <a:t>=block"</a:t>
            </a:r>
          </a:p>
          <a:p>
            <a:pPr>
              <a:lnSpc>
                <a:spcPct val="107000"/>
              </a:lnSpc>
              <a:spcAft>
                <a:spcPts val="800"/>
              </a:spcAft>
            </a:pPr>
            <a:r>
              <a:rPr lang="es-CL" sz="1100" kern="100" noProof="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4209248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B32B0-F11D-057E-2A6F-54D8CE577C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0AC912-3DDB-F74E-7618-FF5A3FBFA41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34715825-A5B9-752D-0F7B-F19B2A62431C}"/>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BF5EFAA6-C203-4314-23AD-304D8B402BC4}"/>
              </a:ext>
            </a:extLst>
          </p:cNvPr>
          <p:cNvSpPr/>
          <p:nvPr/>
        </p:nvSpPr>
        <p:spPr>
          <a:xfrm>
            <a:off x="-4225468" y="-315359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0C6B13AC-A040-842F-212E-F3FD0F2A6D83}"/>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89C05F25-34DC-FD17-D469-DB28D77BCA0A}"/>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3" name="TextBox 9">
            <a:extLst>
              <a:ext uri="{FF2B5EF4-FFF2-40B4-BE49-F238E27FC236}">
                <a16:creationId xmlns:a16="http://schemas.microsoft.com/office/drawing/2014/main" id="{AD266B3F-87F4-51E2-21F1-782AB8FBF412}"/>
              </a:ext>
            </a:extLst>
          </p:cNvPr>
          <p:cNvSpPr txBox="1"/>
          <p:nvPr/>
        </p:nvSpPr>
        <p:spPr>
          <a:xfrm>
            <a:off x="4865497" y="1098036"/>
            <a:ext cx="8557005"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Remediaciones: Puerto 80 (HTTP)</a:t>
            </a:r>
          </a:p>
        </p:txBody>
      </p:sp>
      <p:sp>
        <p:nvSpPr>
          <p:cNvPr id="6" name="CuadroTexto 5">
            <a:extLst>
              <a:ext uri="{FF2B5EF4-FFF2-40B4-BE49-F238E27FC236}">
                <a16:creationId xmlns:a16="http://schemas.microsoft.com/office/drawing/2014/main" id="{2F1E4450-CBAD-872D-B938-E15268BA1962}"/>
              </a:ext>
            </a:extLst>
          </p:cNvPr>
          <p:cNvSpPr txBox="1"/>
          <p:nvPr/>
        </p:nvSpPr>
        <p:spPr>
          <a:xfrm>
            <a:off x="2438400" y="5459300"/>
            <a:ext cx="13427015" cy="2246769"/>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Activar el plugin</a:t>
            </a:r>
          </a:p>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Se recomienda encarecidamente fortalecer las credenciales de </a:t>
            </a:r>
            <a:r>
              <a:rPr lang="es-CL" sz="2800" noProof="0" dirty="0" err="1">
                <a:solidFill>
                  <a:schemeClr val="bg1"/>
                </a:solidFill>
                <a:latin typeface="Neo Tech Bold" panose="020B0604020202020204" charset="0"/>
                <a:cs typeface="Arial" panose="020B0604020202020204" pitchFamily="34" charset="0"/>
              </a:rPr>
              <a:t>root</a:t>
            </a:r>
            <a:r>
              <a:rPr lang="es-CL" sz="2800" noProof="0" dirty="0">
                <a:solidFill>
                  <a:schemeClr val="bg1"/>
                </a:solidFill>
                <a:latin typeface="Neo Tech Bold" panose="020B0604020202020204" charset="0"/>
                <a:cs typeface="Arial" panose="020B0604020202020204" pitchFamily="34" charset="0"/>
              </a:rPr>
              <a:t> (</a:t>
            </a:r>
            <a:r>
              <a:rPr lang="es-CL" sz="2800" noProof="0" dirty="0" err="1">
                <a:solidFill>
                  <a:schemeClr val="bg1"/>
                </a:solidFill>
                <a:latin typeface="Neo Tech Bold" panose="020B0604020202020204" charset="0"/>
                <a:cs typeface="Arial" panose="020B0604020202020204" pitchFamily="34" charset="0"/>
              </a:rPr>
              <a:t>pass</a:t>
            </a:r>
            <a:r>
              <a:rPr lang="es-CL" sz="2800" noProof="0" dirty="0">
                <a:solidFill>
                  <a:schemeClr val="bg1"/>
                </a:solidFill>
                <a:latin typeface="Neo Tech Bold" panose="020B0604020202020204" charset="0"/>
                <a:cs typeface="Arial" panose="020B0604020202020204" pitchFamily="34" charset="0"/>
              </a:rPr>
              <a:t>: 123456), además de cambiar las credenciales por defecto y débiles en servicios como la base de datos</a:t>
            </a:r>
          </a:p>
          <a:p>
            <a:endParaRPr lang="es-CL" sz="2800" noProof="0" dirty="0">
              <a:solidFill>
                <a:schemeClr val="bg1"/>
              </a:solidFill>
              <a:latin typeface="Neo Tech Bold" panose="020B0604020202020204" charset="0"/>
              <a:cs typeface="Arial" panose="020B0604020202020204" pitchFamily="34" charset="0"/>
            </a:endParaRPr>
          </a:p>
        </p:txBody>
      </p:sp>
      <p:sp>
        <p:nvSpPr>
          <p:cNvPr id="7" name="CuadroTexto 6">
            <a:extLst>
              <a:ext uri="{FF2B5EF4-FFF2-40B4-BE49-F238E27FC236}">
                <a16:creationId xmlns:a16="http://schemas.microsoft.com/office/drawing/2014/main" id="{09A50622-5BEF-4D79-FA64-F1621A401CAC}"/>
              </a:ext>
            </a:extLst>
          </p:cNvPr>
          <p:cNvSpPr txBox="1"/>
          <p:nvPr/>
        </p:nvSpPr>
        <p:spPr>
          <a:xfrm>
            <a:off x="2430490" y="2752218"/>
            <a:ext cx="13427015" cy="954107"/>
          </a:xfrm>
          <a:prstGeom prst="rect">
            <a:avLst/>
          </a:prstGeom>
          <a:noFill/>
        </p:spPr>
        <p:txBody>
          <a:bodyPr wrap="square" rtlCol="0">
            <a:spAutoFit/>
          </a:bodyPr>
          <a:lstStyle/>
          <a:p>
            <a:pPr marL="457200" indent="-457200">
              <a:buFont typeface="Wingdings" panose="05000000000000000000" pitchFamily="2" charset="2"/>
              <a:buChar char="Ø"/>
            </a:pPr>
            <a:r>
              <a:rPr lang="es-CL" sz="2800" noProof="0" dirty="0">
                <a:solidFill>
                  <a:schemeClr val="bg1"/>
                </a:solidFill>
                <a:latin typeface="Neo Tech Bold" panose="020B0604020202020204" charset="0"/>
                <a:cs typeface="Arial" panose="020B0604020202020204" pitchFamily="34" charset="0"/>
              </a:rPr>
              <a:t>Se implementa un plugin de bloqueo </a:t>
            </a:r>
            <a:r>
              <a:rPr lang="es-CL" sz="2800" noProof="0" dirty="0" err="1">
                <a:solidFill>
                  <a:schemeClr val="bg1"/>
                </a:solidFill>
                <a:latin typeface="Neo Tech Bold" panose="020B0604020202020204" charset="0"/>
                <a:cs typeface="Arial" panose="020B0604020202020204" pitchFamily="34" charset="0"/>
              </a:rPr>
              <a:t>Disable</a:t>
            </a:r>
            <a:r>
              <a:rPr lang="es-CL" sz="2800" noProof="0" dirty="0">
                <a:solidFill>
                  <a:schemeClr val="bg1"/>
                </a:solidFill>
                <a:latin typeface="Neo Tech Bold" panose="020B0604020202020204" charset="0"/>
                <a:cs typeface="Arial" panose="020B0604020202020204" pitchFamily="34" charset="0"/>
              </a:rPr>
              <a:t> REST API, para evitar que se puedan listar los usuarios o la obtención de datos sensibles.</a:t>
            </a:r>
          </a:p>
        </p:txBody>
      </p:sp>
      <p:pic>
        <p:nvPicPr>
          <p:cNvPr id="9" name="Imagen 8" descr="Texto&#10;&#10;El contenido generado por IA puede ser incorrecto.">
            <a:extLst>
              <a:ext uri="{FF2B5EF4-FFF2-40B4-BE49-F238E27FC236}">
                <a16:creationId xmlns:a16="http://schemas.microsoft.com/office/drawing/2014/main" id="{5E590B28-E8C3-166C-B600-2849BBC3D571}"/>
              </a:ext>
            </a:extLst>
          </p:cNvPr>
          <p:cNvPicPr>
            <a:picLocks noChangeAspect="1"/>
          </p:cNvPicPr>
          <p:nvPr/>
        </p:nvPicPr>
        <p:blipFill>
          <a:blip r:embed="rId8"/>
          <a:stretch>
            <a:fillRect/>
          </a:stretch>
        </p:blipFill>
        <p:spPr>
          <a:xfrm>
            <a:off x="4545348" y="3771900"/>
            <a:ext cx="9197297" cy="1628623"/>
          </a:xfrm>
          <a:prstGeom prst="rect">
            <a:avLst/>
          </a:prstGeom>
        </p:spPr>
      </p:pic>
    </p:spTree>
    <p:extLst>
      <p:ext uri="{BB962C8B-B14F-4D97-AF65-F5344CB8AC3E}">
        <p14:creationId xmlns:p14="http://schemas.microsoft.com/office/powerpoint/2010/main" val="1467702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6" name="Freeform 6"/>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7" name="Freeform 7"/>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pic>
        <p:nvPicPr>
          <p:cNvPr id="9" name="Imagen 8" descr="Diagrama, Esquemático&#10;&#10;El contenido generado por IA puede ser incorrecto.">
            <a:extLst>
              <a:ext uri="{FF2B5EF4-FFF2-40B4-BE49-F238E27FC236}">
                <a16:creationId xmlns:a16="http://schemas.microsoft.com/office/drawing/2014/main" id="{A43C6491-E337-BDF1-E582-3E135F14CD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2423375"/>
            <a:ext cx="13580123" cy="7638819"/>
          </a:xfrm>
          <a:prstGeom prst="rect">
            <a:avLst/>
          </a:prstGeom>
        </p:spPr>
      </p:pic>
      <p:sp>
        <p:nvSpPr>
          <p:cNvPr id="10" name="TextBox 5">
            <a:extLst>
              <a:ext uri="{FF2B5EF4-FFF2-40B4-BE49-F238E27FC236}">
                <a16:creationId xmlns:a16="http://schemas.microsoft.com/office/drawing/2014/main" id="{D59C6BB5-C99A-DF4F-C2F2-44DAB25F4978}"/>
              </a:ext>
            </a:extLst>
          </p:cNvPr>
          <p:cNvSpPr txBox="1"/>
          <p:nvPr/>
        </p:nvSpPr>
        <p:spPr>
          <a:xfrm>
            <a:off x="4449107" y="779863"/>
            <a:ext cx="9389786" cy="1255857"/>
          </a:xfrm>
          <a:prstGeom prst="rect">
            <a:avLst/>
          </a:prstGeom>
        </p:spPr>
        <p:txBody>
          <a:bodyPr lIns="0" tIns="0" rIns="0" bIns="0" rtlCol="0" anchor="t">
            <a:spAutoFit/>
          </a:bodyPr>
          <a:lstStyle/>
          <a:p>
            <a:pPr marL="0" lvl="0" indent="0" algn="ctr">
              <a:lnSpc>
                <a:spcPts val="11217"/>
              </a:lnSpc>
            </a:pPr>
            <a:r>
              <a:rPr lang="es-CL" sz="5400" b="1" noProof="0" dirty="0">
                <a:solidFill>
                  <a:srgbClr val="FFFFFF"/>
                </a:solidFill>
                <a:latin typeface="Neo Tech Bold"/>
                <a:ea typeface="Neo Tech Bold"/>
                <a:cs typeface="Neo Tech Bold"/>
                <a:sym typeface="Neo Tech Bold"/>
              </a:rPr>
              <a:t>Propuesta de Topología</a:t>
            </a:r>
            <a:endParaRPr lang="es-CL" sz="10483" b="1" noProof="0" dirty="0">
              <a:solidFill>
                <a:srgbClr val="FFFFFF"/>
              </a:solidFill>
              <a:latin typeface="Neo Tech Bold"/>
              <a:ea typeface="Neo Tech Bold"/>
              <a:cs typeface="Neo Tech Bold"/>
              <a:sym typeface="Neo Tech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8869B-DAD8-241E-15CE-72A3AA98BB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1B21C2-9CBC-D5DE-B674-8FD9DB55C1B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CCFA02CD-7026-D667-DC66-5FAC58060344}"/>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B7D7E8C0-8E7F-F167-885F-76D600F23349}"/>
              </a:ext>
            </a:extLst>
          </p:cNvPr>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TextBox 5">
            <a:extLst>
              <a:ext uri="{FF2B5EF4-FFF2-40B4-BE49-F238E27FC236}">
                <a16:creationId xmlns:a16="http://schemas.microsoft.com/office/drawing/2014/main" id="{186EBA48-A714-2952-892C-FEEB8F4E055D}"/>
              </a:ext>
            </a:extLst>
          </p:cNvPr>
          <p:cNvSpPr txBox="1"/>
          <p:nvPr/>
        </p:nvSpPr>
        <p:spPr>
          <a:xfrm>
            <a:off x="4449107" y="3561530"/>
            <a:ext cx="9389786" cy="1436291"/>
          </a:xfrm>
          <a:prstGeom prst="rect">
            <a:avLst/>
          </a:prstGeom>
        </p:spPr>
        <p:txBody>
          <a:bodyPr lIns="0" tIns="0" rIns="0" bIns="0" rtlCol="0" anchor="t">
            <a:spAutoFit/>
          </a:bodyPr>
          <a:lstStyle/>
          <a:p>
            <a:pPr marL="0" lvl="0" indent="0" algn="ctr">
              <a:lnSpc>
                <a:spcPts val="11217"/>
              </a:lnSpc>
            </a:pPr>
            <a:r>
              <a:rPr lang="es-CL" sz="10483" b="1" noProof="0" dirty="0">
                <a:solidFill>
                  <a:srgbClr val="FFFFFF"/>
                </a:solidFill>
                <a:latin typeface="Neo Tech Bold"/>
                <a:ea typeface="Neo Tech Bold"/>
                <a:cs typeface="Neo Tech Bold"/>
                <a:sym typeface="Neo Tech Bold"/>
              </a:rPr>
              <a:t>Conclusión</a:t>
            </a:r>
          </a:p>
        </p:txBody>
      </p:sp>
      <p:sp>
        <p:nvSpPr>
          <p:cNvPr id="6" name="Freeform 6">
            <a:extLst>
              <a:ext uri="{FF2B5EF4-FFF2-40B4-BE49-F238E27FC236}">
                <a16:creationId xmlns:a16="http://schemas.microsoft.com/office/drawing/2014/main" id="{7AC796B1-A2F4-BE7D-79F0-DDC0A60085F2}"/>
              </a:ext>
            </a:extLst>
          </p:cNvPr>
          <p:cNvSpPr/>
          <p:nvPr/>
        </p:nvSpPr>
        <p:spPr>
          <a:xfrm>
            <a:off x="-1448181" y="8403861"/>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7" name="Freeform 7">
            <a:extLst>
              <a:ext uri="{FF2B5EF4-FFF2-40B4-BE49-F238E27FC236}">
                <a16:creationId xmlns:a16="http://schemas.microsoft.com/office/drawing/2014/main" id="{E8A9BD94-E934-9EA4-236E-9F76E5B0D99A}"/>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Tree>
    <p:extLst>
      <p:ext uri="{BB962C8B-B14F-4D97-AF65-F5344CB8AC3E}">
        <p14:creationId xmlns:p14="http://schemas.microsoft.com/office/powerpoint/2010/main" val="3769678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3">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4">
              <a:alphaModFix amt="80000"/>
            </a:blip>
            <a:stretch>
              <a:fillRect/>
            </a:stretch>
          </a:blipFill>
        </p:spPr>
        <p:txBody>
          <a:bodyPr/>
          <a:lstStyle/>
          <a:p>
            <a:endParaRPr lang="es-CL" noProof="0" dirty="0"/>
          </a:p>
        </p:txBody>
      </p:sp>
      <p:sp>
        <p:nvSpPr>
          <p:cNvPr id="5" name="TextBox 5"/>
          <p:cNvSpPr txBox="1"/>
          <p:nvPr/>
        </p:nvSpPr>
        <p:spPr>
          <a:xfrm>
            <a:off x="5884329" y="3178782"/>
            <a:ext cx="6519342" cy="3565079"/>
          </a:xfrm>
          <a:prstGeom prst="rect">
            <a:avLst/>
          </a:prstGeom>
        </p:spPr>
        <p:txBody>
          <a:bodyPr lIns="0" tIns="0" rIns="0" bIns="0" rtlCol="0" anchor="t">
            <a:spAutoFit/>
          </a:bodyPr>
          <a:lstStyle/>
          <a:p>
            <a:pPr marL="0" lvl="0" indent="0" algn="ctr">
              <a:lnSpc>
                <a:spcPts val="13913"/>
              </a:lnSpc>
            </a:pPr>
            <a:r>
              <a:rPr lang="es-CL" sz="13003" b="1" noProof="0" dirty="0">
                <a:solidFill>
                  <a:srgbClr val="FFFFFF"/>
                </a:solidFill>
                <a:latin typeface="Neo Tech Bold"/>
                <a:ea typeface="Neo Tech Bold"/>
                <a:cs typeface="Neo Tech Bold"/>
                <a:sym typeface="Neo Tech Bold"/>
              </a:rPr>
              <a:t>Muchas Gracias!</a:t>
            </a:r>
          </a:p>
        </p:txBody>
      </p:sp>
      <p:sp>
        <p:nvSpPr>
          <p:cNvPr id="7" name="Freeform 7"/>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noProof="0" dirty="0"/>
          </a:p>
        </p:txBody>
      </p:sp>
      <p:sp>
        <p:nvSpPr>
          <p:cNvPr id="8" name="Freeform 8"/>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TextBox 5"/>
          <p:cNvSpPr txBox="1"/>
          <p:nvPr/>
        </p:nvSpPr>
        <p:spPr>
          <a:xfrm>
            <a:off x="6042483" y="1878756"/>
            <a:ext cx="6203034"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Metodologías</a:t>
            </a:r>
          </a:p>
        </p:txBody>
      </p:sp>
      <p:sp>
        <p:nvSpPr>
          <p:cNvPr id="6" name="TextBox 6"/>
          <p:cNvSpPr txBox="1"/>
          <p:nvPr/>
        </p:nvSpPr>
        <p:spPr>
          <a:xfrm>
            <a:off x="2968754" y="3635582"/>
            <a:ext cx="5324017" cy="936475"/>
          </a:xfrm>
          <a:prstGeom prst="rect">
            <a:avLst/>
          </a:prstGeom>
        </p:spPr>
        <p:txBody>
          <a:bodyPr lIns="0" tIns="0" rIns="0" bIns="0" rtlCol="0" anchor="t">
            <a:spAutoFit/>
          </a:bodyPr>
          <a:lstStyle/>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Revisión de logs</a:t>
            </a:r>
          </a:p>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Escaneo de archivos y alteración de permisos</a:t>
            </a:r>
          </a:p>
        </p:txBody>
      </p:sp>
      <p:sp>
        <p:nvSpPr>
          <p:cNvPr id="7" name="TextBox 7"/>
          <p:cNvSpPr txBox="1"/>
          <p:nvPr/>
        </p:nvSpPr>
        <p:spPr>
          <a:xfrm>
            <a:off x="2968754" y="3175729"/>
            <a:ext cx="2898646" cy="359073"/>
          </a:xfrm>
          <a:prstGeom prst="rect">
            <a:avLst/>
          </a:prstGeom>
        </p:spPr>
        <p:txBody>
          <a:bodyPr wrap="square" lIns="0" tIns="0" rIns="0" bIns="0" rtlCol="0" anchor="t">
            <a:spAutoFit/>
          </a:bodyPr>
          <a:lstStyle/>
          <a:p>
            <a:pPr marL="0" lvl="0" indent="0" algn="l">
              <a:lnSpc>
                <a:spcPts val="2799"/>
              </a:lnSpc>
              <a:spcBef>
                <a:spcPct val="0"/>
              </a:spcBef>
            </a:pPr>
            <a:r>
              <a:rPr lang="es-CL" sz="2400" b="1" noProof="0" dirty="0">
                <a:solidFill>
                  <a:srgbClr val="FFFFFF"/>
                </a:solidFill>
                <a:latin typeface="Neo Tech Bold"/>
                <a:ea typeface="Neo Tech Bold"/>
                <a:cs typeface="Neo Tech Bold"/>
                <a:sym typeface="Neo Tech Bold"/>
              </a:rPr>
              <a:t>Técnicas Forenses</a:t>
            </a:r>
          </a:p>
        </p:txBody>
      </p:sp>
      <p:sp>
        <p:nvSpPr>
          <p:cNvPr id="8" name="TextBox 8"/>
          <p:cNvSpPr txBox="1"/>
          <p:nvPr/>
        </p:nvSpPr>
        <p:spPr>
          <a:xfrm>
            <a:off x="10868097" y="3635582"/>
            <a:ext cx="5324017" cy="1257075"/>
          </a:xfrm>
          <a:prstGeom prst="rect">
            <a:avLst/>
          </a:prstGeom>
        </p:spPr>
        <p:txBody>
          <a:bodyPr lIns="0" tIns="0" rIns="0" bIns="0" rtlCol="0" anchor="t">
            <a:spAutoFit/>
          </a:bodyPr>
          <a:lstStyle/>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Escaneo de vulnerabilidades</a:t>
            </a:r>
          </a:p>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Uso de </a:t>
            </a:r>
            <a:r>
              <a:rPr lang="es-CL" sz="2000" noProof="0" dirty="0" err="1">
                <a:solidFill>
                  <a:srgbClr val="FFFFFF"/>
                </a:solidFill>
                <a:latin typeface="Neo Tech"/>
                <a:ea typeface="Neo Tech"/>
                <a:cs typeface="Neo Tech"/>
                <a:sym typeface="Neo Tech"/>
              </a:rPr>
              <a:t>metasploit</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Seguir los pasos teorizando del ataque recibido en la maquina</a:t>
            </a:r>
          </a:p>
        </p:txBody>
      </p:sp>
      <p:sp>
        <p:nvSpPr>
          <p:cNvPr id="9" name="TextBox 9"/>
          <p:cNvSpPr txBox="1"/>
          <p:nvPr/>
        </p:nvSpPr>
        <p:spPr>
          <a:xfrm>
            <a:off x="10868097" y="3175730"/>
            <a:ext cx="4567272" cy="359073"/>
          </a:xfrm>
          <a:prstGeom prst="rect">
            <a:avLst/>
          </a:prstGeom>
        </p:spPr>
        <p:txBody>
          <a:bodyPr lIns="0" tIns="0" rIns="0" bIns="0" rtlCol="0" anchor="t">
            <a:spAutoFit/>
          </a:bodyPr>
          <a:lstStyle/>
          <a:p>
            <a:pPr marL="0" lvl="0" indent="0" algn="l">
              <a:lnSpc>
                <a:spcPts val="2799"/>
              </a:lnSpc>
              <a:spcBef>
                <a:spcPct val="0"/>
              </a:spcBef>
            </a:pPr>
            <a:r>
              <a:rPr lang="es-CL" sz="2400" b="1" noProof="0" dirty="0">
                <a:solidFill>
                  <a:srgbClr val="FFFFFF"/>
                </a:solidFill>
                <a:latin typeface="Neo Tech Bold"/>
                <a:ea typeface="Neo Tech Bold"/>
                <a:cs typeface="Neo Tech Bold"/>
                <a:sym typeface="Neo Tech Bold"/>
              </a:rPr>
              <a:t>Reproducción del Ataque</a:t>
            </a:r>
          </a:p>
        </p:txBody>
      </p:sp>
      <p:sp>
        <p:nvSpPr>
          <p:cNvPr id="10" name="TextBox 10"/>
          <p:cNvSpPr txBox="1"/>
          <p:nvPr/>
        </p:nvSpPr>
        <p:spPr>
          <a:xfrm>
            <a:off x="10868097" y="6411170"/>
            <a:ext cx="5324017" cy="2213363"/>
          </a:xfrm>
          <a:prstGeom prst="rect">
            <a:avLst/>
          </a:prstGeom>
        </p:spPr>
        <p:txBody>
          <a:bodyPr lIns="0" tIns="0" rIns="0" bIns="0" rtlCol="0" anchor="t">
            <a:spAutoFit/>
          </a:bodyPr>
          <a:lstStyle/>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Nmap</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Gobuster</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Wpscan</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Nikto</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a:solidFill>
                  <a:srgbClr val="FFFFFF"/>
                </a:solidFill>
                <a:latin typeface="Neo Tech"/>
                <a:ea typeface="Neo Tech"/>
                <a:cs typeface="Neo Tech"/>
                <a:sym typeface="Neo Tech"/>
              </a:rPr>
              <a:t>Nessus</a:t>
            </a:r>
          </a:p>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Chkrootkit</a:t>
            </a:r>
            <a:endParaRPr lang="es-CL" sz="2000" noProof="0" dirty="0">
              <a:solidFill>
                <a:srgbClr val="FFFFFF"/>
              </a:solidFill>
              <a:latin typeface="Neo Tech"/>
              <a:ea typeface="Neo Tech"/>
              <a:cs typeface="Neo Tech"/>
              <a:sym typeface="Neo Tech"/>
            </a:endParaRPr>
          </a:p>
          <a:p>
            <a:pPr marL="285750" lvl="0" indent="-285750" algn="l">
              <a:lnSpc>
                <a:spcPts val="2519"/>
              </a:lnSpc>
              <a:spcBef>
                <a:spcPct val="0"/>
              </a:spcBef>
              <a:buFont typeface="Arial" panose="020B0604020202020204" pitchFamily="34" charset="0"/>
              <a:buChar char="•"/>
            </a:pPr>
            <a:r>
              <a:rPr lang="es-CL" sz="2000" noProof="0" dirty="0" err="1">
                <a:solidFill>
                  <a:srgbClr val="FFFFFF"/>
                </a:solidFill>
                <a:latin typeface="Neo Tech"/>
                <a:ea typeface="Neo Tech"/>
                <a:cs typeface="Neo Tech"/>
                <a:sym typeface="Neo Tech"/>
              </a:rPr>
              <a:t>Rkhunter</a:t>
            </a:r>
            <a:endParaRPr lang="es-CL" sz="2000" noProof="0" dirty="0">
              <a:solidFill>
                <a:srgbClr val="FFFFFF"/>
              </a:solidFill>
              <a:latin typeface="Neo Tech"/>
              <a:ea typeface="Neo Tech"/>
              <a:cs typeface="Neo Tech"/>
              <a:sym typeface="Neo Tech"/>
            </a:endParaRPr>
          </a:p>
        </p:txBody>
      </p:sp>
      <p:sp>
        <p:nvSpPr>
          <p:cNvPr id="11" name="TextBox 11"/>
          <p:cNvSpPr txBox="1"/>
          <p:nvPr/>
        </p:nvSpPr>
        <p:spPr>
          <a:xfrm>
            <a:off x="10842255" y="5872560"/>
            <a:ext cx="4981055" cy="359073"/>
          </a:xfrm>
          <a:prstGeom prst="rect">
            <a:avLst/>
          </a:prstGeom>
        </p:spPr>
        <p:txBody>
          <a:bodyPr lIns="0" tIns="0" rIns="0" bIns="0" rtlCol="0" anchor="t">
            <a:spAutoFit/>
          </a:bodyPr>
          <a:lstStyle/>
          <a:p>
            <a:pPr marL="0" lvl="0" indent="0" algn="l">
              <a:lnSpc>
                <a:spcPts val="2799"/>
              </a:lnSpc>
              <a:spcBef>
                <a:spcPct val="0"/>
              </a:spcBef>
            </a:pPr>
            <a:r>
              <a:rPr lang="es-CL" sz="2400" b="1" noProof="0" dirty="0">
                <a:solidFill>
                  <a:srgbClr val="FFFFFF"/>
                </a:solidFill>
                <a:latin typeface="Neo Tech Bold"/>
                <a:ea typeface="Neo Tech Bold"/>
                <a:cs typeface="Neo Tech Bold"/>
                <a:sym typeface="Neo Tech Bold"/>
              </a:rPr>
              <a:t>Herramientas usadas</a:t>
            </a:r>
          </a:p>
        </p:txBody>
      </p:sp>
      <p:sp>
        <p:nvSpPr>
          <p:cNvPr id="13" name="TextBox 13"/>
          <p:cNvSpPr txBox="1"/>
          <p:nvPr/>
        </p:nvSpPr>
        <p:spPr>
          <a:xfrm>
            <a:off x="2968754" y="5693025"/>
            <a:ext cx="4567272" cy="718145"/>
          </a:xfrm>
          <a:prstGeom prst="rect">
            <a:avLst/>
          </a:prstGeom>
        </p:spPr>
        <p:txBody>
          <a:bodyPr lIns="0" tIns="0" rIns="0" bIns="0" rtlCol="0" anchor="t">
            <a:spAutoFit/>
          </a:bodyPr>
          <a:lstStyle/>
          <a:p>
            <a:pPr marL="0" lvl="0" indent="0" algn="l">
              <a:lnSpc>
                <a:spcPts val="2799"/>
              </a:lnSpc>
              <a:spcBef>
                <a:spcPct val="0"/>
              </a:spcBef>
            </a:pPr>
            <a:r>
              <a:rPr lang="es-CL" sz="2400" b="1" noProof="0" dirty="0">
                <a:solidFill>
                  <a:srgbClr val="FFFFFF"/>
                </a:solidFill>
                <a:latin typeface="Neo Tech Bold"/>
                <a:ea typeface="Neo Tech Bold"/>
                <a:cs typeface="Neo Tech Bold"/>
                <a:sym typeface="Neo Tech Bold"/>
              </a:rPr>
              <a:t>Remediación de Vulnerabilidades encontradas</a:t>
            </a:r>
          </a:p>
        </p:txBody>
      </p:sp>
      <p:sp>
        <p:nvSpPr>
          <p:cNvPr id="14" name="Freeform 14"/>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45ACA-D7BF-6A30-6492-8B3120A076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05C50B-0F81-3520-114C-70570918DEFF}"/>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6DBD5E88-2E9E-45F7-8AB6-71200E84508F}"/>
              </a:ext>
            </a:extLst>
          </p:cNvPr>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55AD092E-05FF-18D7-917C-E2B52DE0B9A9}"/>
              </a:ext>
            </a:extLst>
          </p:cNvPr>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TextBox 5">
            <a:extLst>
              <a:ext uri="{FF2B5EF4-FFF2-40B4-BE49-F238E27FC236}">
                <a16:creationId xmlns:a16="http://schemas.microsoft.com/office/drawing/2014/main" id="{C443E1E7-AAC9-1809-C77A-376CBE7097E1}"/>
              </a:ext>
            </a:extLst>
          </p:cNvPr>
          <p:cNvSpPr txBox="1"/>
          <p:nvPr/>
        </p:nvSpPr>
        <p:spPr>
          <a:xfrm>
            <a:off x="6042482" y="1878756"/>
            <a:ext cx="8816517" cy="1111202"/>
          </a:xfrm>
          <a:prstGeom prst="rect">
            <a:avLst/>
          </a:prstGeom>
        </p:spPr>
        <p:txBody>
          <a:bodyPr wrap="square" lIns="0" tIns="0" rIns="0" bIns="0" rtlCol="0" anchor="t">
            <a:spAutoFit/>
          </a:bodyPr>
          <a:lstStyle/>
          <a:p>
            <a:pPr marL="0" lvl="0" indent="0" algn="ctr">
              <a:lnSpc>
                <a:spcPts val="4279"/>
              </a:lnSpc>
            </a:pPr>
            <a:r>
              <a:rPr lang="es-CL" sz="5400" b="1" noProof="0" dirty="0">
                <a:solidFill>
                  <a:srgbClr val="FFFFFF"/>
                </a:solidFill>
                <a:latin typeface="Neo Tech Bold"/>
                <a:ea typeface="Neo Tech Bold"/>
                <a:cs typeface="Neo Tech Bold"/>
                <a:sym typeface="Neo Tech Bold"/>
              </a:rPr>
              <a:t>Especificaciones Máquina Vulnerada</a:t>
            </a:r>
          </a:p>
        </p:txBody>
      </p:sp>
      <p:sp>
        <p:nvSpPr>
          <p:cNvPr id="6" name="TextBox 6">
            <a:extLst>
              <a:ext uri="{FF2B5EF4-FFF2-40B4-BE49-F238E27FC236}">
                <a16:creationId xmlns:a16="http://schemas.microsoft.com/office/drawing/2014/main" id="{726BD366-489B-EA90-6F91-CA6CAA5DFDA7}"/>
              </a:ext>
            </a:extLst>
          </p:cNvPr>
          <p:cNvSpPr txBox="1"/>
          <p:nvPr/>
        </p:nvSpPr>
        <p:spPr>
          <a:xfrm>
            <a:off x="5334000" y="3848100"/>
            <a:ext cx="9067800" cy="5457713"/>
          </a:xfrm>
          <a:prstGeom prst="rect">
            <a:avLst/>
          </a:prstGeom>
        </p:spPr>
        <p:txBody>
          <a:bodyPr wrap="square" lIns="0" tIns="0" rIns="0" bIns="0" rtlCol="0" anchor="t">
            <a:spAutoFit/>
          </a:bodyPr>
          <a:lstStyle/>
          <a:p>
            <a:pPr lvl="0" algn="l">
              <a:lnSpc>
                <a:spcPts val="2519"/>
              </a:lnSpc>
              <a:spcBef>
                <a:spcPct val="0"/>
              </a:spcBef>
            </a:pPr>
            <a:r>
              <a:rPr lang="es-CL" sz="3200" noProof="0" dirty="0">
                <a:solidFill>
                  <a:srgbClr val="FFFFFF"/>
                </a:solidFill>
                <a:latin typeface="Neo Tech"/>
                <a:ea typeface="Neo Tech"/>
                <a:cs typeface="Neo Tech"/>
                <a:sym typeface="Neo Tech"/>
              </a:rPr>
              <a:t>Nombre del host: </a:t>
            </a:r>
            <a:r>
              <a:rPr lang="es-CL" sz="3200" noProof="0" dirty="0" err="1">
                <a:solidFill>
                  <a:srgbClr val="FFFFFF"/>
                </a:solidFill>
                <a:latin typeface="Neo Tech"/>
                <a:ea typeface="Neo Tech"/>
                <a:cs typeface="Neo Tech"/>
                <a:sym typeface="Neo Tech"/>
              </a:rPr>
              <a:t>debian</a:t>
            </a:r>
            <a:r>
              <a:rPr lang="es-CL" sz="3200" noProof="0" dirty="0">
                <a:solidFill>
                  <a:srgbClr val="FFFFFF"/>
                </a:solidFill>
                <a:latin typeface="Neo Tech"/>
                <a:ea typeface="Neo Tech"/>
                <a:cs typeface="Neo Tech"/>
                <a:sym typeface="Neo Tech"/>
              </a:rPr>
              <a:t>.</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a:solidFill>
                  <a:srgbClr val="FFFFFF"/>
                </a:solidFill>
                <a:latin typeface="Neo Tech"/>
                <a:ea typeface="Neo Tech"/>
                <a:cs typeface="Neo Tech"/>
                <a:sym typeface="Neo Tech"/>
              </a:rPr>
              <a:t>Sistema Operativo: Debian</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a:solidFill>
                  <a:srgbClr val="FFFFFF"/>
                </a:solidFill>
                <a:latin typeface="Neo Tech"/>
                <a:ea typeface="Neo Tech"/>
                <a:cs typeface="Neo Tech"/>
                <a:sym typeface="Neo Tech"/>
              </a:rPr>
              <a:t>IP asignada: 10.0.2.13</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a:solidFill>
                  <a:srgbClr val="FFFFFF"/>
                </a:solidFill>
                <a:latin typeface="Neo Tech"/>
                <a:ea typeface="Neo Tech"/>
                <a:cs typeface="Neo Tech"/>
                <a:sym typeface="Neo Tech"/>
              </a:rPr>
              <a:t>Sistema operativo: Debian GNU/Linux 12 (</a:t>
            </a:r>
            <a:r>
              <a:rPr lang="es-CL" sz="3200" noProof="0" dirty="0" err="1">
                <a:solidFill>
                  <a:srgbClr val="FFFFFF"/>
                </a:solidFill>
                <a:latin typeface="Neo Tech"/>
                <a:ea typeface="Neo Tech"/>
                <a:cs typeface="Neo Tech"/>
                <a:sym typeface="Neo Tech"/>
              </a:rPr>
              <a:t>bookworm</a:t>
            </a:r>
            <a:r>
              <a:rPr lang="es-CL" sz="3200" noProof="0" dirty="0">
                <a:solidFill>
                  <a:srgbClr val="FFFFFF"/>
                </a:solidFill>
                <a:latin typeface="Neo Tech"/>
                <a:ea typeface="Neo Tech"/>
                <a:cs typeface="Neo Tech"/>
                <a:sym typeface="Neo Tech"/>
              </a:rPr>
              <a:t>)</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err="1">
                <a:solidFill>
                  <a:srgbClr val="FFFFFF"/>
                </a:solidFill>
                <a:latin typeface="Neo Tech"/>
                <a:ea typeface="Neo Tech"/>
                <a:cs typeface="Neo Tech"/>
                <a:sym typeface="Neo Tech"/>
              </a:rPr>
              <a:t>Kernel</a:t>
            </a:r>
            <a:r>
              <a:rPr lang="es-CL" sz="3200" noProof="0" dirty="0">
                <a:solidFill>
                  <a:srgbClr val="FFFFFF"/>
                </a:solidFill>
                <a:latin typeface="Neo Tech"/>
                <a:ea typeface="Neo Tech"/>
                <a:cs typeface="Neo Tech"/>
                <a:sym typeface="Neo Tech"/>
              </a:rPr>
              <a:t>: Linux 6.1.0-25-amd64</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a:solidFill>
                  <a:srgbClr val="FFFFFF"/>
                </a:solidFill>
                <a:latin typeface="Neo Tech"/>
                <a:ea typeface="Neo Tech"/>
                <a:cs typeface="Neo Tech"/>
                <a:sym typeface="Neo Tech"/>
              </a:rPr>
              <a:t>Entorno: Máquina virtual (VirtualBox)</a:t>
            </a: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noProof="0" dirty="0">
                <a:solidFill>
                  <a:srgbClr val="FFFFFF"/>
                </a:solidFill>
                <a:latin typeface="Neo Tech"/>
                <a:ea typeface="Neo Tech"/>
                <a:cs typeface="Neo Tech"/>
                <a:sym typeface="Neo Tech"/>
              </a:rPr>
              <a:t>Rol asignado: Servidor web alojamiento de sitio</a:t>
            </a:r>
          </a:p>
          <a:p>
            <a:pPr lvl="0" algn="l">
              <a:lnSpc>
                <a:spcPts val="2519"/>
              </a:lnSpc>
              <a:spcBef>
                <a:spcPct val="0"/>
              </a:spcBef>
            </a:pPr>
            <a:r>
              <a:rPr lang="es-CL" sz="3200" noProof="0" dirty="0">
                <a:solidFill>
                  <a:srgbClr val="FFFFFF"/>
                </a:solidFill>
                <a:latin typeface="Neo Tech"/>
                <a:ea typeface="Neo Tech"/>
                <a:cs typeface="Neo Tech"/>
                <a:sym typeface="Neo Tech"/>
              </a:rPr>
              <a:t>		       web </a:t>
            </a:r>
            <a:r>
              <a:rPr lang="es-CL" sz="3200" noProof="0" dirty="0" err="1">
                <a:solidFill>
                  <a:srgbClr val="FFFFFF"/>
                </a:solidFill>
                <a:latin typeface="Neo Tech"/>
                <a:ea typeface="Neo Tech"/>
                <a:cs typeface="Neo Tech"/>
                <a:sym typeface="Neo Tech"/>
              </a:rPr>
              <a:t>wordpress</a:t>
            </a:r>
            <a:endParaRPr lang="es-CL" sz="3200" noProof="0" dirty="0">
              <a:solidFill>
                <a:srgbClr val="FFFFFF"/>
              </a:solidFill>
              <a:latin typeface="Neo Tech"/>
              <a:ea typeface="Neo Tech"/>
              <a:cs typeface="Neo Tech"/>
              <a:sym typeface="Neo Tech"/>
            </a:endParaRPr>
          </a:p>
          <a:p>
            <a:pPr lvl="0" algn="l">
              <a:lnSpc>
                <a:spcPts val="2519"/>
              </a:lnSpc>
              <a:spcBef>
                <a:spcPct val="0"/>
              </a:spcBef>
            </a:pPr>
            <a:endParaRPr lang="es-CL" sz="3200" noProof="0" dirty="0">
              <a:solidFill>
                <a:srgbClr val="FFFFFF"/>
              </a:solidFill>
              <a:latin typeface="Neo Tech"/>
              <a:ea typeface="Neo Tech"/>
              <a:cs typeface="Neo Tech"/>
              <a:sym typeface="Neo Tech"/>
            </a:endParaRPr>
          </a:p>
          <a:p>
            <a:pPr lvl="0" algn="l">
              <a:lnSpc>
                <a:spcPts val="2519"/>
              </a:lnSpc>
              <a:spcBef>
                <a:spcPct val="0"/>
              </a:spcBef>
            </a:pPr>
            <a:r>
              <a:rPr lang="es-CL" sz="3200" dirty="0">
                <a:solidFill>
                  <a:srgbClr val="FFFFFF"/>
                </a:solidFill>
                <a:latin typeface="Neo Tech"/>
                <a:ea typeface="Neo Tech"/>
                <a:cs typeface="Neo Tech"/>
                <a:sym typeface="Neo Tech"/>
              </a:rPr>
              <a:t>Maquina Atacante: Kali Linux</a:t>
            </a:r>
            <a:endParaRPr lang="es-CL" sz="3200" noProof="0" dirty="0">
              <a:solidFill>
                <a:srgbClr val="FFFFFF"/>
              </a:solidFill>
              <a:latin typeface="Neo Tech"/>
              <a:ea typeface="Neo Tech"/>
              <a:cs typeface="Neo Tech"/>
              <a:sym typeface="Neo Tech"/>
            </a:endParaRPr>
          </a:p>
        </p:txBody>
      </p:sp>
      <p:sp>
        <p:nvSpPr>
          <p:cNvPr id="14" name="Freeform 14">
            <a:extLst>
              <a:ext uri="{FF2B5EF4-FFF2-40B4-BE49-F238E27FC236}">
                <a16:creationId xmlns:a16="http://schemas.microsoft.com/office/drawing/2014/main" id="{E21F5086-9A85-A4AD-546E-4DC6C0109BB9}"/>
              </a:ext>
            </a:extLst>
          </p:cNvPr>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5" name="Freeform 15">
            <a:extLst>
              <a:ext uri="{FF2B5EF4-FFF2-40B4-BE49-F238E27FC236}">
                <a16:creationId xmlns:a16="http://schemas.microsoft.com/office/drawing/2014/main" id="{98368324-F461-5443-CCC4-EDEF262087EC}"/>
              </a:ext>
            </a:extLst>
          </p:cNvPr>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pic>
        <p:nvPicPr>
          <p:cNvPr id="2050" name="Picture 2">
            <a:extLst>
              <a:ext uri="{FF2B5EF4-FFF2-40B4-BE49-F238E27FC236}">
                <a16:creationId xmlns:a16="http://schemas.microsoft.com/office/drawing/2014/main" id="{B0ED7443-3EC4-89E1-25E8-96EC1EFE0083}"/>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4401800" y="3818467"/>
            <a:ext cx="2481324" cy="326707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Logotipo, nombre de la empresa&#10;&#10;El contenido generado por IA puede ser incorrecto.">
            <a:extLst>
              <a:ext uri="{FF2B5EF4-FFF2-40B4-BE49-F238E27FC236}">
                <a16:creationId xmlns:a16="http://schemas.microsoft.com/office/drawing/2014/main" id="{5C96BBF2-4539-EBB8-4004-CCDFC53F3C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061" y="3861035"/>
            <a:ext cx="3652012" cy="3467100"/>
          </a:xfrm>
          <a:prstGeom prst="rect">
            <a:avLst/>
          </a:prstGeom>
        </p:spPr>
      </p:pic>
    </p:spTree>
    <p:extLst>
      <p:ext uri="{BB962C8B-B14F-4D97-AF65-F5344CB8AC3E}">
        <p14:creationId xmlns:p14="http://schemas.microsoft.com/office/powerpoint/2010/main" val="70955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73D2D-18F7-836D-CB94-B136E4DDF2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B59E57-2163-74D0-3C56-72503E378527}"/>
              </a:ext>
            </a:extLst>
          </p:cNvPr>
          <p:cNvSpPr/>
          <p:nvPr/>
        </p:nvSpPr>
        <p:spPr>
          <a:xfrm>
            <a:off x="-228600" y="-38100"/>
            <a:ext cx="18516600" cy="10515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F203BBC3-2ABC-D5CB-5038-EA9818560026}"/>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9D435179-8394-65EB-7BF4-982F4B581565}"/>
              </a:ext>
            </a:extLst>
          </p:cNvPr>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Freeform 5">
            <a:extLst>
              <a:ext uri="{FF2B5EF4-FFF2-40B4-BE49-F238E27FC236}">
                <a16:creationId xmlns:a16="http://schemas.microsoft.com/office/drawing/2014/main" id="{01B4993B-8908-63FB-00A9-E2671673C757}"/>
              </a:ext>
            </a:extLst>
          </p:cNvPr>
          <p:cNvSpPr/>
          <p:nvPr/>
        </p:nvSpPr>
        <p:spPr>
          <a:xfrm>
            <a:off x="-838200" y="8420100"/>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6" name="Freeform 6">
            <a:extLst>
              <a:ext uri="{FF2B5EF4-FFF2-40B4-BE49-F238E27FC236}">
                <a16:creationId xmlns:a16="http://schemas.microsoft.com/office/drawing/2014/main" id="{27BB031F-1504-15CD-64CF-6BCD87B6C19D}"/>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7" name="Freeform 7">
            <a:extLst>
              <a:ext uri="{FF2B5EF4-FFF2-40B4-BE49-F238E27FC236}">
                <a16:creationId xmlns:a16="http://schemas.microsoft.com/office/drawing/2014/main" id="{EB61D257-CC60-9BDB-3F72-DE4166F71B12}"/>
              </a:ext>
            </a:extLst>
          </p:cNvPr>
          <p:cNvSpPr/>
          <p:nvPr/>
        </p:nvSpPr>
        <p:spPr>
          <a:xfrm>
            <a:off x="5270953" y="316066"/>
            <a:ext cx="7746089" cy="3514788"/>
          </a:xfrm>
          <a:custGeom>
            <a:avLst/>
            <a:gdLst/>
            <a:ahLst/>
            <a:cxnLst/>
            <a:rect l="l" t="t" r="r" b="b"/>
            <a:pathLst>
              <a:path w="7746089" h="3514788">
                <a:moveTo>
                  <a:pt x="0" y="0"/>
                </a:moveTo>
                <a:lnTo>
                  <a:pt x="7746090" y="0"/>
                </a:lnTo>
                <a:lnTo>
                  <a:pt x="7746090" y="3514788"/>
                </a:lnTo>
                <a:lnTo>
                  <a:pt x="0" y="3514788"/>
                </a:lnTo>
                <a:lnTo>
                  <a:pt x="0" y="0"/>
                </a:lnTo>
                <a:close/>
              </a:path>
            </a:pathLst>
          </a:custGeom>
          <a:blipFill>
            <a:blip r:embed="rId8"/>
            <a:stretch>
              <a:fillRect/>
            </a:stretch>
          </a:blipFill>
        </p:spPr>
        <p:txBody>
          <a:bodyPr/>
          <a:lstStyle/>
          <a:p>
            <a:endParaRPr lang="es-CL" noProof="0" dirty="0"/>
          </a:p>
        </p:txBody>
      </p:sp>
      <p:sp>
        <p:nvSpPr>
          <p:cNvPr id="8" name="TextBox 8">
            <a:extLst>
              <a:ext uri="{FF2B5EF4-FFF2-40B4-BE49-F238E27FC236}">
                <a16:creationId xmlns:a16="http://schemas.microsoft.com/office/drawing/2014/main" id="{486726B3-3AF5-8C19-11A2-724A5EF21F2B}"/>
              </a:ext>
            </a:extLst>
          </p:cNvPr>
          <p:cNvSpPr txBox="1"/>
          <p:nvPr/>
        </p:nvSpPr>
        <p:spPr>
          <a:xfrm>
            <a:off x="3788003" y="4631098"/>
            <a:ext cx="10711987"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Análisis Forense</a:t>
            </a:r>
          </a:p>
        </p:txBody>
      </p:sp>
      <p:sp>
        <p:nvSpPr>
          <p:cNvPr id="10" name="TextBox 10">
            <a:extLst>
              <a:ext uri="{FF2B5EF4-FFF2-40B4-BE49-F238E27FC236}">
                <a16:creationId xmlns:a16="http://schemas.microsoft.com/office/drawing/2014/main" id="{EDCCDE96-3001-7E5F-2901-11AA799BAE59}"/>
              </a:ext>
            </a:extLst>
          </p:cNvPr>
          <p:cNvSpPr txBox="1"/>
          <p:nvPr/>
        </p:nvSpPr>
        <p:spPr>
          <a:xfrm>
            <a:off x="1667482" y="5421592"/>
            <a:ext cx="6925812" cy="4136966"/>
          </a:xfrm>
          <a:prstGeom prst="rect">
            <a:avLst/>
          </a:prstGeom>
        </p:spPr>
        <p:txBody>
          <a:bodyPr wrap="square" lIns="0" tIns="0" rIns="0" bIns="0" rtlCol="0" anchor="t">
            <a:spAutoFit/>
          </a:bodyPr>
          <a:lstStyle/>
          <a:p>
            <a:pPr lvl="0" algn="just">
              <a:lnSpc>
                <a:spcPts val="2519"/>
              </a:lnSpc>
              <a:spcBef>
                <a:spcPct val="0"/>
              </a:spcBef>
            </a:pPr>
            <a:r>
              <a:rPr lang="es-CL" noProof="0" dirty="0">
                <a:solidFill>
                  <a:srgbClr val="FFFFFF"/>
                </a:solidFill>
                <a:latin typeface="Neo Tech"/>
                <a:ea typeface="Neo Tech"/>
                <a:cs typeface="Neo Tech"/>
                <a:sym typeface="Neo Tech"/>
              </a:rPr>
              <a:t>       </a:t>
            </a:r>
            <a:r>
              <a:rPr lang="es-CL" sz="2400" noProof="0" dirty="0">
                <a:solidFill>
                  <a:srgbClr val="FFFFFF"/>
                </a:solidFill>
                <a:latin typeface="Neo Tech"/>
                <a:ea typeface="Neo Tech"/>
                <a:cs typeface="Neo Tech"/>
                <a:sym typeface="Neo Tech"/>
              </a:rPr>
              <a:t>Uso de los siguientes comandos:</a:t>
            </a:r>
          </a:p>
          <a:p>
            <a:pPr marL="742950" lvl="1" indent="-28575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Sudo </a:t>
            </a:r>
            <a:r>
              <a:rPr lang="es-CL" sz="2400" noProof="0" dirty="0" err="1">
                <a:solidFill>
                  <a:srgbClr val="FFFFFF"/>
                </a:solidFill>
                <a:latin typeface="Neo Tech"/>
                <a:ea typeface="Neo Tech"/>
                <a:cs typeface="Neo Tech"/>
                <a:sym typeface="Neo Tech"/>
              </a:rPr>
              <a:t>journalctl</a:t>
            </a:r>
            <a:r>
              <a:rPr lang="es-CL" sz="2400" noProof="0" dirty="0">
                <a:solidFill>
                  <a:srgbClr val="FFFFFF"/>
                </a:solidFill>
                <a:latin typeface="Neo Tech"/>
                <a:ea typeface="Neo Tech"/>
                <a:cs typeface="Neo Tech"/>
                <a:sym typeface="Neo Tech"/>
              </a:rPr>
              <a:t> -u </a:t>
            </a:r>
            <a:r>
              <a:rPr lang="es-CL" sz="2400" noProof="0" dirty="0" err="1">
                <a:solidFill>
                  <a:srgbClr val="FFFFFF"/>
                </a:solidFill>
                <a:latin typeface="Neo Tech"/>
                <a:ea typeface="Neo Tech"/>
                <a:cs typeface="Neo Tech"/>
                <a:sym typeface="Neo Tech"/>
              </a:rPr>
              <a:t>ssh</a:t>
            </a:r>
            <a:endParaRPr lang="es-CL" sz="2400" noProof="0" dirty="0">
              <a:solidFill>
                <a:srgbClr val="FFFFFF"/>
              </a:solidFill>
              <a:latin typeface="Neo Tech"/>
              <a:ea typeface="Neo Tech"/>
              <a:cs typeface="Neo Tech"/>
              <a:sym typeface="Neo Tech"/>
            </a:endParaRPr>
          </a:p>
          <a:p>
            <a:pPr marL="742950" lvl="1" indent="-28575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Sudo </a:t>
            </a:r>
            <a:r>
              <a:rPr lang="es-CL" sz="2400" noProof="0" dirty="0" err="1">
                <a:solidFill>
                  <a:srgbClr val="FFFFFF"/>
                </a:solidFill>
                <a:latin typeface="Neo Tech"/>
                <a:ea typeface="Neo Tech"/>
                <a:cs typeface="Neo Tech"/>
                <a:sym typeface="Neo Tech"/>
              </a:rPr>
              <a:t>journalctl</a:t>
            </a:r>
            <a:r>
              <a:rPr lang="es-CL" sz="2400" noProof="0" dirty="0">
                <a:solidFill>
                  <a:srgbClr val="FFFFFF"/>
                </a:solidFill>
                <a:latin typeface="Neo Tech"/>
                <a:ea typeface="Neo Tech"/>
                <a:cs typeface="Neo Tech"/>
                <a:sym typeface="Neo Tech"/>
              </a:rPr>
              <a:t>  | grep </a:t>
            </a:r>
            <a:r>
              <a:rPr lang="es-CL" sz="2400" noProof="0" dirty="0" err="1">
                <a:solidFill>
                  <a:srgbClr val="FFFFFF"/>
                </a:solidFill>
                <a:latin typeface="Neo Tech"/>
                <a:ea typeface="Neo Tech"/>
                <a:cs typeface="Neo Tech"/>
                <a:sym typeface="Neo Tech"/>
              </a:rPr>
              <a:t>sshd</a:t>
            </a:r>
            <a:endParaRPr lang="es-CL" sz="2400" noProof="0" dirty="0">
              <a:solidFill>
                <a:srgbClr val="FFFFFF"/>
              </a:solidFill>
              <a:latin typeface="Neo Tech"/>
              <a:ea typeface="Neo Tech"/>
              <a:cs typeface="Neo Tech"/>
              <a:sym typeface="Neo Tech"/>
            </a:endParaRPr>
          </a:p>
          <a:p>
            <a:pPr marL="742950" lvl="1" indent="-28575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Sudo </a:t>
            </a:r>
            <a:r>
              <a:rPr lang="es-CL" sz="2400" noProof="0" dirty="0" err="1">
                <a:solidFill>
                  <a:srgbClr val="FFFFFF"/>
                </a:solidFill>
                <a:latin typeface="Neo Tech"/>
                <a:ea typeface="Neo Tech"/>
                <a:cs typeface="Neo Tech"/>
                <a:sym typeface="Neo Tech"/>
              </a:rPr>
              <a:t>jounalctl</a:t>
            </a:r>
            <a:r>
              <a:rPr lang="es-CL" sz="2400" noProof="0" dirty="0">
                <a:solidFill>
                  <a:srgbClr val="FFFFFF"/>
                </a:solidFill>
                <a:latin typeface="Neo Tech"/>
                <a:ea typeface="Neo Tech"/>
                <a:cs typeface="Neo Tech"/>
                <a:sym typeface="Neo Tech"/>
              </a:rPr>
              <a:t> | grep sudo</a:t>
            </a:r>
          </a:p>
          <a:p>
            <a:pPr marL="742950" lvl="1" indent="-285750" algn="just">
              <a:lnSpc>
                <a:spcPts val="2519"/>
              </a:lnSpc>
              <a:spcBef>
                <a:spcPct val="0"/>
              </a:spcBef>
              <a:buFont typeface="Wingdings" panose="05000000000000000000" pitchFamily="2" charset="2"/>
              <a:buChar char="§"/>
            </a:pPr>
            <a:endParaRPr lang="es-CL" sz="2400" noProof="0" dirty="0">
              <a:solidFill>
                <a:srgbClr val="FFFFFF"/>
              </a:solidFill>
              <a:latin typeface="Neo Tech"/>
              <a:ea typeface="Neo Tech"/>
              <a:cs typeface="Neo Tech"/>
              <a:sym typeface="Neo Tech"/>
            </a:endParaRPr>
          </a:p>
          <a:p>
            <a:pPr lvl="1" algn="just">
              <a:lnSpc>
                <a:spcPts val="2519"/>
              </a:lnSpc>
              <a:spcBef>
                <a:spcPct val="0"/>
              </a:spcBef>
            </a:pPr>
            <a:r>
              <a:rPr lang="es-CL" sz="2400" noProof="0" dirty="0">
                <a:solidFill>
                  <a:srgbClr val="FFFFFF"/>
                </a:solidFill>
                <a:latin typeface="Neo Tech"/>
                <a:ea typeface="Neo Tech"/>
                <a:cs typeface="Neo Tech"/>
                <a:sym typeface="Neo Tech"/>
              </a:rPr>
              <a:t>Hallazgos:</a:t>
            </a:r>
          </a:p>
          <a:p>
            <a:pPr marL="800100" lvl="1" indent="-34290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Acceso remoto por SSH exitoso al usuario “</a:t>
            </a:r>
            <a:r>
              <a:rPr lang="es-CL" sz="2400" noProof="0" dirty="0" err="1">
                <a:solidFill>
                  <a:srgbClr val="FFFFFF"/>
                </a:solidFill>
                <a:latin typeface="Neo Tech"/>
                <a:ea typeface="Neo Tech"/>
                <a:cs typeface="Neo Tech"/>
                <a:sym typeface="Neo Tech"/>
              </a:rPr>
              <a:t>root</a:t>
            </a:r>
            <a:r>
              <a:rPr lang="es-CL" sz="2400" noProof="0" dirty="0">
                <a:solidFill>
                  <a:srgbClr val="FFFFFF"/>
                </a:solidFill>
                <a:latin typeface="Neo Tech"/>
                <a:ea typeface="Neo Tech"/>
                <a:cs typeface="Neo Tech"/>
                <a:sym typeface="Neo Tech"/>
              </a:rPr>
              <a:t>” desde una </a:t>
            </a:r>
            <a:r>
              <a:rPr lang="es-CL" sz="2400" noProof="0" dirty="0" err="1">
                <a:solidFill>
                  <a:srgbClr val="FFFFFF"/>
                </a:solidFill>
                <a:latin typeface="Neo Tech"/>
                <a:ea typeface="Neo Tech"/>
                <a:cs typeface="Neo Tech"/>
                <a:sym typeface="Neo Tech"/>
              </a:rPr>
              <a:t>ip</a:t>
            </a:r>
            <a:r>
              <a:rPr lang="es-CL" sz="2400" noProof="0" dirty="0">
                <a:solidFill>
                  <a:srgbClr val="FFFFFF"/>
                </a:solidFill>
                <a:latin typeface="Neo Tech"/>
                <a:ea typeface="Neo Tech"/>
                <a:cs typeface="Neo Tech"/>
                <a:sym typeface="Neo Tech"/>
              </a:rPr>
              <a:t> externa .</a:t>
            </a:r>
          </a:p>
          <a:p>
            <a:pPr marL="800100" lvl="1" indent="-34290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Ediciones de archivos de configuraciones críticas.</a:t>
            </a:r>
          </a:p>
          <a:p>
            <a:pPr marL="800100" lvl="1" indent="-342900" algn="just">
              <a:lnSpc>
                <a:spcPts val="2519"/>
              </a:lnSpc>
              <a:spcBef>
                <a:spcPct val="0"/>
              </a:spcBef>
              <a:buFont typeface="Wingdings" panose="05000000000000000000" pitchFamily="2" charset="2"/>
              <a:buChar char="§"/>
            </a:pPr>
            <a:r>
              <a:rPr lang="es-CL" sz="2400" noProof="0" dirty="0">
                <a:solidFill>
                  <a:srgbClr val="FFFFFF"/>
                </a:solidFill>
                <a:latin typeface="Neo Tech"/>
                <a:ea typeface="Neo Tech"/>
                <a:cs typeface="Neo Tech"/>
                <a:sym typeface="Neo Tech"/>
              </a:rPr>
              <a:t>Manipulaciones de permisos.</a:t>
            </a:r>
          </a:p>
          <a:p>
            <a:pPr lvl="1" algn="just">
              <a:lnSpc>
                <a:spcPts val="2519"/>
              </a:lnSpc>
              <a:spcBef>
                <a:spcPct val="0"/>
              </a:spcBef>
            </a:pPr>
            <a:endParaRPr lang="es-CL" sz="1799" noProof="0" dirty="0">
              <a:solidFill>
                <a:srgbClr val="FFFFFF"/>
              </a:solidFill>
              <a:latin typeface="Neo Tech"/>
              <a:ea typeface="Neo Tech"/>
              <a:cs typeface="Neo Tech"/>
              <a:sym typeface="Neo Tech"/>
            </a:endParaRPr>
          </a:p>
          <a:p>
            <a:pPr marL="742950" lvl="1" indent="-285750" algn="just">
              <a:lnSpc>
                <a:spcPts val="2519"/>
              </a:lnSpc>
              <a:spcBef>
                <a:spcPct val="0"/>
              </a:spcBef>
              <a:buFont typeface="Wingdings" panose="05000000000000000000" pitchFamily="2" charset="2"/>
              <a:buChar char="§"/>
            </a:pPr>
            <a:endParaRPr lang="es-CL" sz="1799" noProof="0" dirty="0">
              <a:solidFill>
                <a:srgbClr val="FFFFFF"/>
              </a:solidFill>
              <a:latin typeface="Neo Tech"/>
              <a:ea typeface="Neo Tech"/>
              <a:cs typeface="Neo Tech"/>
              <a:sym typeface="Neo Tech"/>
            </a:endParaRPr>
          </a:p>
        </p:txBody>
      </p:sp>
      <p:pic>
        <p:nvPicPr>
          <p:cNvPr id="12" name="Gráfico 11" descr="Lupa con relleno sólido">
            <a:extLst>
              <a:ext uri="{FF2B5EF4-FFF2-40B4-BE49-F238E27FC236}">
                <a16:creationId xmlns:a16="http://schemas.microsoft.com/office/drawing/2014/main" id="{04F6934F-9EA7-40C9-482D-B13D80E651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7367" y="-82838"/>
            <a:ext cx="4674688" cy="4674688"/>
          </a:xfrm>
          <a:prstGeom prst="rect">
            <a:avLst/>
          </a:prstGeom>
        </p:spPr>
      </p:pic>
      <p:pic>
        <p:nvPicPr>
          <p:cNvPr id="11" name="Imagen 10">
            <a:extLst>
              <a:ext uri="{FF2B5EF4-FFF2-40B4-BE49-F238E27FC236}">
                <a16:creationId xmlns:a16="http://schemas.microsoft.com/office/drawing/2014/main" id="{235EB4D3-C2FF-B0CC-F185-082052386C87}"/>
              </a:ext>
            </a:extLst>
          </p:cNvPr>
          <p:cNvPicPr>
            <a:picLocks noChangeAspect="1"/>
          </p:cNvPicPr>
          <p:nvPr/>
        </p:nvPicPr>
        <p:blipFill>
          <a:blip r:embed="rId11"/>
          <a:stretch>
            <a:fillRect/>
          </a:stretch>
        </p:blipFill>
        <p:spPr>
          <a:xfrm>
            <a:off x="10899720" y="6037340"/>
            <a:ext cx="5612130" cy="382905"/>
          </a:xfrm>
          <a:prstGeom prst="rect">
            <a:avLst/>
          </a:prstGeom>
        </p:spPr>
      </p:pic>
      <p:pic>
        <p:nvPicPr>
          <p:cNvPr id="13" name="Imagen 12">
            <a:extLst>
              <a:ext uri="{FF2B5EF4-FFF2-40B4-BE49-F238E27FC236}">
                <a16:creationId xmlns:a16="http://schemas.microsoft.com/office/drawing/2014/main" id="{96E7599F-224E-4714-5D41-F44A199BF10E}"/>
              </a:ext>
            </a:extLst>
          </p:cNvPr>
          <p:cNvPicPr>
            <a:picLocks noChangeAspect="1"/>
          </p:cNvPicPr>
          <p:nvPr/>
        </p:nvPicPr>
        <p:blipFill>
          <a:blip r:embed="rId12"/>
          <a:stretch>
            <a:fillRect/>
          </a:stretch>
        </p:blipFill>
        <p:spPr>
          <a:xfrm>
            <a:off x="10911752" y="6610839"/>
            <a:ext cx="5612130" cy="457200"/>
          </a:xfrm>
          <a:prstGeom prst="rect">
            <a:avLst/>
          </a:prstGeom>
        </p:spPr>
      </p:pic>
      <p:pic>
        <p:nvPicPr>
          <p:cNvPr id="14" name="Imagen 13">
            <a:extLst>
              <a:ext uri="{FF2B5EF4-FFF2-40B4-BE49-F238E27FC236}">
                <a16:creationId xmlns:a16="http://schemas.microsoft.com/office/drawing/2014/main" id="{FA4DF50B-65B9-800A-68DB-6D439A1F534E}"/>
              </a:ext>
            </a:extLst>
          </p:cNvPr>
          <p:cNvPicPr>
            <a:picLocks noChangeAspect="1"/>
          </p:cNvPicPr>
          <p:nvPr/>
        </p:nvPicPr>
        <p:blipFill>
          <a:blip r:embed="rId13"/>
          <a:stretch>
            <a:fillRect/>
          </a:stretch>
        </p:blipFill>
        <p:spPr>
          <a:xfrm>
            <a:off x="10911752" y="7395154"/>
            <a:ext cx="5612130" cy="429895"/>
          </a:xfrm>
          <a:prstGeom prst="rect">
            <a:avLst/>
          </a:prstGeom>
        </p:spPr>
      </p:pic>
      <p:pic>
        <p:nvPicPr>
          <p:cNvPr id="15" name="Imagen 14">
            <a:extLst>
              <a:ext uri="{FF2B5EF4-FFF2-40B4-BE49-F238E27FC236}">
                <a16:creationId xmlns:a16="http://schemas.microsoft.com/office/drawing/2014/main" id="{8B3EB777-0F01-00C9-98CE-4265D982193B}"/>
              </a:ext>
            </a:extLst>
          </p:cNvPr>
          <p:cNvPicPr>
            <a:picLocks noChangeAspect="1"/>
          </p:cNvPicPr>
          <p:nvPr/>
        </p:nvPicPr>
        <p:blipFill>
          <a:blip r:embed="rId14"/>
          <a:stretch>
            <a:fillRect/>
          </a:stretch>
        </p:blipFill>
        <p:spPr>
          <a:xfrm>
            <a:off x="10911752" y="8040864"/>
            <a:ext cx="5612130" cy="464820"/>
          </a:xfrm>
          <a:prstGeom prst="rect">
            <a:avLst/>
          </a:prstGeom>
        </p:spPr>
      </p:pic>
    </p:spTree>
    <p:extLst>
      <p:ext uri="{BB962C8B-B14F-4D97-AF65-F5344CB8AC3E}">
        <p14:creationId xmlns:p14="http://schemas.microsoft.com/office/powerpoint/2010/main" val="653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1000"/>
                                  </p:stCondLst>
                                  <p:childTnLst>
                                    <p:animMotion origin="layout" path="M 4.58333E-6 4.19753E-6 C 4.58333E-6 0.03302 0.02699 0.06003 0.05998 0.06003 C 0.09895 0.06003 0.11302 0.02993 0.11901 0.01203 L 0.125 -0.01204 C 0.13099 -0.02994 0.146 -0.06004 0.19001 -0.06004 C 0.21796 -0.06004 0.25 -0.03303 0.25 4.19753E-6 C 0.25 0.03302 0.21796 0.06003 0.19001 0.06003 C 0.146 0.06003 0.13099 0.02993 0.125 0.01203 L 0.11901 -0.01204 C 0.11302 -0.02994 0.09895 -0.06004 0.05998 -0.06004 C 0.02699 -0.06004 4.58333E-6 -0.03303 4.58333E-6 4.19753E-6 Z " pathEditMode="relative" rAng="0" ptsTypes="AAAAAAAAAAA">
                                      <p:cBhvr>
                                        <p:cTn id="6" dur="6000" fill="hold"/>
                                        <p:tgtEl>
                                          <p:spTgt spid="1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0E88E-0CAC-9B6C-CFFB-CB7D5B0E5E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873F89-76F7-6263-C3C8-3C713C9866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7709093F-52FF-56BF-B36D-51BC9D2F771A}"/>
              </a:ext>
            </a:extLst>
          </p:cNvPr>
          <p:cNvSpPr/>
          <p:nvPr/>
        </p:nvSpPr>
        <p:spPr>
          <a:xfrm rot="5400000">
            <a:off x="14153947" y="4812052"/>
            <a:ext cx="8289535" cy="9287994"/>
          </a:xfrm>
          <a:custGeom>
            <a:avLst/>
            <a:gdLst/>
            <a:ahLst/>
            <a:cxnLst/>
            <a:rect l="l" t="t" r="r" b="b"/>
            <a:pathLst>
              <a:path w="8289535" h="9287994">
                <a:moveTo>
                  <a:pt x="0" y="0"/>
                </a:moveTo>
                <a:lnTo>
                  <a:pt x="8289535" y="0"/>
                </a:lnTo>
                <a:lnTo>
                  <a:pt x="8289535" y="9287995"/>
                </a:lnTo>
                <a:lnTo>
                  <a:pt x="0" y="9287995"/>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C112DA93-76E6-FB52-6297-C863EC366241}"/>
              </a:ext>
            </a:extLst>
          </p:cNvPr>
          <p:cNvSpPr/>
          <p:nvPr/>
        </p:nvSpPr>
        <p:spPr>
          <a:xfrm>
            <a:off x="-3780264" y="-331381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Freeform 5">
            <a:extLst>
              <a:ext uri="{FF2B5EF4-FFF2-40B4-BE49-F238E27FC236}">
                <a16:creationId xmlns:a16="http://schemas.microsoft.com/office/drawing/2014/main" id="{FFF22679-23D3-2D33-4049-A07361775162}"/>
              </a:ext>
            </a:extLst>
          </p:cNvPr>
          <p:cNvSpPr/>
          <p:nvPr/>
        </p:nvSpPr>
        <p:spPr>
          <a:xfrm>
            <a:off x="-838200" y="8420100"/>
            <a:ext cx="2896362" cy="2896362"/>
          </a:xfrm>
          <a:custGeom>
            <a:avLst/>
            <a:gdLst/>
            <a:ahLst/>
            <a:cxnLst/>
            <a:rect l="l" t="t" r="r" b="b"/>
            <a:pathLst>
              <a:path w="2896362" h="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6" name="Freeform 6">
            <a:extLst>
              <a:ext uri="{FF2B5EF4-FFF2-40B4-BE49-F238E27FC236}">
                <a16:creationId xmlns:a16="http://schemas.microsoft.com/office/drawing/2014/main" id="{FB18893E-6703-4627-8822-E7DC40CFCBCE}"/>
              </a:ext>
            </a:extLst>
          </p:cNvPr>
          <p:cNvSpPr/>
          <p:nvPr/>
        </p:nvSpPr>
        <p:spPr>
          <a:xfrm>
            <a:off x="16523882" y="-1160786"/>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7" name="Freeform 7">
            <a:extLst>
              <a:ext uri="{FF2B5EF4-FFF2-40B4-BE49-F238E27FC236}">
                <a16:creationId xmlns:a16="http://schemas.microsoft.com/office/drawing/2014/main" id="{70D75F5D-BA74-20F3-CC33-97C4250BB861}"/>
              </a:ext>
            </a:extLst>
          </p:cNvPr>
          <p:cNvSpPr/>
          <p:nvPr/>
        </p:nvSpPr>
        <p:spPr>
          <a:xfrm>
            <a:off x="5270953" y="316066"/>
            <a:ext cx="7746089" cy="3514788"/>
          </a:xfrm>
          <a:custGeom>
            <a:avLst/>
            <a:gdLst/>
            <a:ahLst/>
            <a:cxnLst/>
            <a:rect l="l" t="t" r="r" b="b"/>
            <a:pathLst>
              <a:path w="7746089" h="3514788">
                <a:moveTo>
                  <a:pt x="0" y="0"/>
                </a:moveTo>
                <a:lnTo>
                  <a:pt x="7746090" y="0"/>
                </a:lnTo>
                <a:lnTo>
                  <a:pt x="7746090" y="3514788"/>
                </a:lnTo>
                <a:lnTo>
                  <a:pt x="0" y="3514788"/>
                </a:lnTo>
                <a:lnTo>
                  <a:pt x="0" y="0"/>
                </a:lnTo>
                <a:close/>
              </a:path>
            </a:pathLst>
          </a:custGeom>
          <a:blipFill>
            <a:blip r:embed="rId8"/>
            <a:stretch>
              <a:fillRect/>
            </a:stretch>
          </a:blipFill>
        </p:spPr>
        <p:txBody>
          <a:bodyPr/>
          <a:lstStyle/>
          <a:p>
            <a:endParaRPr lang="es-CL" noProof="0" dirty="0"/>
          </a:p>
        </p:txBody>
      </p:sp>
      <p:sp>
        <p:nvSpPr>
          <p:cNvPr id="8" name="TextBox 8">
            <a:extLst>
              <a:ext uri="{FF2B5EF4-FFF2-40B4-BE49-F238E27FC236}">
                <a16:creationId xmlns:a16="http://schemas.microsoft.com/office/drawing/2014/main" id="{26814434-0B2B-7122-33B9-02B4EC4E3801}"/>
              </a:ext>
            </a:extLst>
          </p:cNvPr>
          <p:cNvSpPr txBox="1"/>
          <p:nvPr/>
        </p:nvSpPr>
        <p:spPr>
          <a:xfrm>
            <a:off x="3788003" y="4631098"/>
            <a:ext cx="10711987" cy="551433"/>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Análisis Forense</a:t>
            </a:r>
          </a:p>
        </p:txBody>
      </p:sp>
      <p:sp>
        <p:nvSpPr>
          <p:cNvPr id="10" name="TextBox 10">
            <a:extLst>
              <a:ext uri="{FF2B5EF4-FFF2-40B4-BE49-F238E27FC236}">
                <a16:creationId xmlns:a16="http://schemas.microsoft.com/office/drawing/2014/main" id="{BCF0DC27-8D11-48AE-42C1-1A6E243A3BA8}"/>
              </a:ext>
            </a:extLst>
          </p:cNvPr>
          <p:cNvSpPr txBox="1"/>
          <p:nvPr/>
        </p:nvSpPr>
        <p:spPr>
          <a:xfrm>
            <a:off x="1667482" y="5421592"/>
            <a:ext cx="6925812" cy="3816366"/>
          </a:xfrm>
          <a:prstGeom prst="rect">
            <a:avLst/>
          </a:prstGeom>
        </p:spPr>
        <p:txBody>
          <a:bodyPr wrap="square" lIns="0" tIns="0" rIns="0" bIns="0" rtlCol="0" anchor="t">
            <a:spAutoFit/>
          </a:bodyPr>
          <a:lstStyle/>
          <a:p>
            <a:pPr lvl="1" algn="just">
              <a:lnSpc>
                <a:spcPts val="2519"/>
              </a:lnSpc>
              <a:spcBef>
                <a:spcPct val="0"/>
              </a:spcBef>
            </a:pPr>
            <a:r>
              <a:rPr lang="es-CL" sz="2400" noProof="0" dirty="0">
                <a:solidFill>
                  <a:srgbClr val="FFFFFF"/>
                </a:solidFill>
                <a:latin typeface="Neo Tech"/>
                <a:ea typeface="Neo Tech"/>
                <a:cs typeface="Neo Tech"/>
                <a:sym typeface="Neo Tech"/>
              </a:rPr>
              <a:t>Escaneo con </a:t>
            </a:r>
            <a:r>
              <a:rPr lang="es-CL" sz="2400" noProof="0" dirty="0" err="1">
                <a:solidFill>
                  <a:srgbClr val="FFFFFF"/>
                </a:solidFill>
                <a:latin typeface="Neo Tech"/>
                <a:ea typeface="Neo Tech"/>
                <a:cs typeface="Neo Tech"/>
                <a:sym typeface="Neo Tech"/>
              </a:rPr>
              <a:t>chkrootkit</a:t>
            </a:r>
            <a:r>
              <a:rPr lang="es-CL" sz="2400" noProof="0" dirty="0">
                <a:solidFill>
                  <a:srgbClr val="FFFFFF"/>
                </a:solidFill>
                <a:latin typeface="Neo Tech"/>
                <a:ea typeface="Neo Tech"/>
                <a:cs typeface="Neo Tech"/>
                <a:sym typeface="Neo Tech"/>
              </a:rPr>
              <a:t> y </a:t>
            </a:r>
            <a:r>
              <a:rPr lang="es-CL" sz="2400" noProof="0" dirty="0" err="1">
                <a:solidFill>
                  <a:srgbClr val="FFFFFF"/>
                </a:solidFill>
                <a:latin typeface="Neo Tech"/>
                <a:ea typeface="Neo Tech"/>
                <a:cs typeface="Neo Tech"/>
                <a:sym typeface="Neo Tech"/>
              </a:rPr>
              <a:t>rkhunter</a:t>
            </a:r>
            <a:endParaRPr lang="es-CL" sz="2400" noProof="0" dirty="0">
              <a:solidFill>
                <a:srgbClr val="FFFFFF"/>
              </a:solidFill>
              <a:latin typeface="Neo Tech"/>
              <a:ea typeface="Neo Tech"/>
              <a:cs typeface="Neo Tech"/>
              <a:sym typeface="Neo Tech"/>
            </a:endParaRPr>
          </a:p>
          <a:p>
            <a:pPr lvl="1" algn="just">
              <a:lnSpc>
                <a:spcPts val="2519"/>
              </a:lnSpc>
              <a:spcBef>
                <a:spcPct val="0"/>
              </a:spcBef>
            </a:pPr>
            <a:r>
              <a:rPr lang="es-CL" sz="2400" noProof="0" dirty="0">
                <a:solidFill>
                  <a:srgbClr val="FFFFFF"/>
                </a:solidFill>
                <a:latin typeface="Neo Tech"/>
                <a:ea typeface="Neo Tech"/>
                <a:cs typeface="Neo Tech"/>
                <a:sym typeface="Neo Tech"/>
              </a:rPr>
              <a:t>Hallazgos:</a:t>
            </a:r>
          </a:p>
          <a:p>
            <a:pPr marL="800100" lvl="1" indent="-342900" algn="just">
              <a:lnSpc>
                <a:spcPts val="2519"/>
              </a:lnSpc>
              <a:spcBef>
                <a:spcPct val="0"/>
              </a:spcBef>
              <a:buFont typeface="Arial" panose="020B0604020202020204" pitchFamily="34" charset="0"/>
              <a:buChar char="•"/>
            </a:pPr>
            <a:r>
              <a:rPr lang="es-CL" sz="2400" noProof="0" dirty="0" err="1">
                <a:solidFill>
                  <a:srgbClr val="FFFFFF"/>
                </a:solidFill>
                <a:latin typeface="Neo Tech"/>
                <a:ea typeface="Neo Tech"/>
                <a:cs typeface="Neo Tech"/>
                <a:sym typeface="Neo Tech"/>
              </a:rPr>
              <a:t>Warnings</a:t>
            </a:r>
            <a:r>
              <a:rPr lang="es-CL" sz="2400" noProof="0" dirty="0">
                <a:solidFill>
                  <a:srgbClr val="FFFFFF"/>
                </a:solidFill>
                <a:latin typeface="Neo Tech"/>
                <a:ea typeface="Neo Tech"/>
                <a:cs typeface="Neo Tech"/>
                <a:sym typeface="Neo Tech"/>
              </a:rPr>
              <a:t> de segmentos de memoria compartida anómalos.</a:t>
            </a:r>
          </a:p>
          <a:p>
            <a:pPr marL="800100" lvl="1" indent="-342900" algn="just">
              <a:lnSpc>
                <a:spcPts val="2519"/>
              </a:lnSpc>
              <a:spcBef>
                <a:spcPct val="0"/>
              </a:spcBef>
              <a:buFont typeface="Arial" panose="020B0604020202020204" pitchFamily="34" charset="0"/>
              <a:buChar char="•"/>
            </a:pPr>
            <a:r>
              <a:rPr lang="es-CL" sz="2400" noProof="0" dirty="0" err="1">
                <a:solidFill>
                  <a:srgbClr val="FFFFFF"/>
                </a:solidFill>
                <a:latin typeface="Neo Tech"/>
                <a:ea typeface="Neo Tech"/>
                <a:cs typeface="Neo Tech"/>
                <a:sym typeface="Neo Tech"/>
              </a:rPr>
              <a:t>Warning</a:t>
            </a:r>
            <a:r>
              <a:rPr lang="es-CL" sz="2400" noProof="0" dirty="0">
                <a:solidFill>
                  <a:srgbClr val="FFFFFF"/>
                </a:solidFill>
                <a:latin typeface="Neo Tech"/>
                <a:ea typeface="Neo Tech"/>
                <a:cs typeface="Neo Tech"/>
                <a:sym typeface="Neo Tech"/>
              </a:rPr>
              <a:t> de un script en Perl que forma parte de </a:t>
            </a:r>
            <a:r>
              <a:rPr lang="es-CL" sz="2400" noProof="0" dirty="0" err="1">
                <a:solidFill>
                  <a:srgbClr val="FFFFFF"/>
                </a:solidFill>
                <a:latin typeface="Neo Tech"/>
                <a:ea typeface="Neo Tech"/>
                <a:cs typeface="Neo Tech"/>
                <a:sym typeface="Neo Tech"/>
              </a:rPr>
              <a:t>libwww-perl</a:t>
            </a:r>
            <a:r>
              <a:rPr lang="es-CL" sz="2400" noProof="0" dirty="0">
                <a:solidFill>
                  <a:srgbClr val="FFFFFF"/>
                </a:solidFill>
                <a:latin typeface="Neo Tech"/>
                <a:ea typeface="Neo Tech"/>
                <a:cs typeface="Neo Tech"/>
                <a:sym typeface="Neo Tech"/>
              </a:rPr>
              <a:t>.</a:t>
            </a:r>
          </a:p>
          <a:p>
            <a:pPr marL="800100" lvl="1" indent="-342900" algn="just">
              <a:lnSpc>
                <a:spcPts val="2519"/>
              </a:lnSpc>
              <a:spcBef>
                <a:spcPct val="0"/>
              </a:spcBef>
              <a:buFont typeface="Arial" panose="020B0604020202020204" pitchFamily="34" charset="0"/>
              <a:buChar char="•"/>
            </a:pPr>
            <a:r>
              <a:rPr lang="es-CL" sz="2400" noProof="0" dirty="0" err="1">
                <a:solidFill>
                  <a:srgbClr val="FFFFFF"/>
                </a:solidFill>
                <a:latin typeface="Neo Tech"/>
                <a:ea typeface="Neo Tech"/>
                <a:cs typeface="Neo Tech"/>
                <a:sym typeface="Neo Tech"/>
              </a:rPr>
              <a:t>Warning</a:t>
            </a:r>
            <a:r>
              <a:rPr lang="es-CL" sz="2400" noProof="0" dirty="0">
                <a:solidFill>
                  <a:srgbClr val="FFFFFF"/>
                </a:solidFill>
                <a:latin typeface="Neo Tech"/>
                <a:ea typeface="Neo Tech"/>
                <a:cs typeface="Neo Tech"/>
                <a:sym typeface="Neo Tech"/>
              </a:rPr>
              <a:t> de archivo </a:t>
            </a:r>
            <a:r>
              <a:rPr lang="es-CL" sz="2400" noProof="0" dirty="0" err="1">
                <a:solidFill>
                  <a:srgbClr val="FFFFFF"/>
                </a:solidFill>
                <a:latin typeface="Neo Tech"/>
                <a:ea typeface="Neo Tech"/>
                <a:cs typeface="Neo Tech"/>
                <a:sym typeface="Neo Tech"/>
              </a:rPr>
              <a:t>sshd_config</a:t>
            </a:r>
            <a:r>
              <a:rPr lang="es-CL" sz="2400" noProof="0" dirty="0">
                <a:solidFill>
                  <a:srgbClr val="FFFFFF"/>
                </a:solidFill>
                <a:latin typeface="Neo Tech"/>
                <a:ea typeface="Neo Tech"/>
                <a:cs typeface="Neo Tech"/>
                <a:sym typeface="Neo Tech"/>
              </a:rPr>
              <a:t> permite </a:t>
            </a:r>
            <a:r>
              <a:rPr lang="es-CL" sz="2400" noProof="0" dirty="0" err="1">
                <a:solidFill>
                  <a:srgbClr val="FFFFFF"/>
                </a:solidFill>
                <a:latin typeface="Neo Tech"/>
                <a:ea typeface="Neo Tech"/>
                <a:cs typeface="Neo Tech"/>
                <a:sym typeface="Neo Tech"/>
              </a:rPr>
              <a:t>loguearse</a:t>
            </a:r>
            <a:r>
              <a:rPr lang="es-CL" sz="2400" noProof="0" dirty="0">
                <a:solidFill>
                  <a:srgbClr val="FFFFFF"/>
                </a:solidFill>
                <a:latin typeface="Neo Tech"/>
                <a:ea typeface="Neo Tech"/>
                <a:cs typeface="Neo Tech"/>
                <a:sym typeface="Neo Tech"/>
              </a:rPr>
              <a:t> como </a:t>
            </a:r>
            <a:r>
              <a:rPr lang="es-CL" sz="2400" noProof="0" dirty="0" err="1">
                <a:solidFill>
                  <a:srgbClr val="FFFFFF"/>
                </a:solidFill>
                <a:latin typeface="Neo Tech"/>
                <a:ea typeface="Neo Tech"/>
                <a:cs typeface="Neo Tech"/>
                <a:sym typeface="Neo Tech"/>
              </a:rPr>
              <a:t>root</a:t>
            </a:r>
            <a:r>
              <a:rPr lang="es-CL" sz="2400" noProof="0" dirty="0">
                <a:solidFill>
                  <a:srgbClr val="FFFFFF"/>
                </a:solidFill>
                <a:latin typeface="Neo Tech"/>
                <a:ea typeface="Neo Tech"/>
                <a:cs typeface="Neo Tech"/>
                <a:sym typeface="Neo Tech"/>
              </a:rPr>
              <a:t> por SSH.</a:t>
            </a:r>
          </a:p>
          <a:p>
            <a:pPr lvl="1" algn="just">
              <a:lnSpc>
                <a:spcPts val="2519"/>
              </a:lnSpc>
              <a:spcBef>
                <a:spcPct val="0"/>
              </a:spcBef>
            </a:pPr>
            <a:endParaRPr lang="es-CL" sz="2400" noProof="0" dirty="0">
              <a:solidFill>
                <a:srgbClr val="FFFFFF"/>
              </a:solidFill>
              <a:latin typeface="Neo Tech"/>
              <a:ea typeface="Neo Tech"/>
              <a:cs typeface="Neo Tech"/>
              <a:sym typeface="Neo Tech"/>
            </a:endParaRPr>
          </a:p>
          <a:p>
            <a:pPr lvl="1" algn="just">
              <a:lnSpc>
                <a:spcPts val="2519"/>
              </a:lnSpc>
              <a:spcBef>
                <a:spcPct val="0"/>
              </a:spcBef>
            </a:pPr>
            <a:endParaRPr lang="es-CL" sz="2400" noProof="0" dirty="0">
              <a:solidFill>
                <a:srgbClr val="FFFFFF"/>
              </a:solidFill>
              <a:latin typeface="Neo Tech"/>
              <a:ea typeface="Neo Tech"/>
              <a:cs typeface="Neo Tech"/>
              <a:sym typeface="Neo Tech"/>
            </a:endParaRPr>
          </a:p>
          <a:p>
            <a:pPr lvl="1" algn="just">
              <a:lnSpc>
                <a:spcPts val="2519"/>
              </a:lnSpc>
              <a:spcBef>
                <a:spcPct val="0"/>
              </a:spcBef>
            </a:pPr>
            <a:endParaRPr lang="es-CL" sz="1799" noProof="0" dirty="0">
              <a:solidFill>
                <a:srgbClr val="FFFFFF"/>
              </a:solidFill>
              <a:latin typeface="Neo Tech"/>
              <a:ea typeface="Neo Tech"/>
              <a:cs typeface="Neo Tech"/>
              <a:sym typeface="Neo Tech"/>
            </a:endParaRPr>
          </a:p>
          <a:p>
            <a:pPr marL="742950" lvl="1" indent="-285750" algn="just">
              <a:lnSpc>
                <a:spcPts val="2519"/>
              </a:lnSpc>
              <a:spcBef>
                <a:spcPct val="0"/>
              </a:spcBef>
              <a:buFont typeface="Wingdings" panose="05000000000000000000" pitchFamily="2" charset="2"/>
              <a:buChar char="§"/>
            </a:pPr>
            <a:endParaRPr lang="es-CL" sz="1799" noProof="0" dirty="0">
              <a:solidFill>
                <a:srgbClr val="FFFFFF"/>
              </a:solidFill>
              <a:latin typeface="Neo Tech"/>
              <a:ea typeface="Neo Tech"/>
              <a:cs typeface="Neo Tech"/>
              <a:sym typeface="Neo Tech"/>
            </a:endParaRPr>
          </a:p>
        </p:txBody>
      </p:sp>
      <p:pic>
        <p:nvPicPr>
          <p:cNvPr id="12" name="Gráfico 11" descr="Lupa con relleno sólido">
            <a:extLst>
              <a:ext uri="{FF2B5EF4-FFF2-40B4-BE49-F238E27FC236}">
                <a16:creationId xmlns:a16="http://schemas.microsoft.com/office/drawing/2014/main" id="{8F52D902-D4A3-E3CB-ADF4-9B6B20E4A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7367" y="-82838"/>
            <a:ext cx="4674688" cy="4674688"/>
          </a:xfrm>
          <a:prstGeom prst="rect">
            <a:avLst/>
          </a:prstGeom>
        </p:spPr>
      </p:pic>
      <p:pic>
        <p:nvPicPr>
          <p:cNvPr id="9" name="Imagen 8">
            <a:extLst>
              <a:ext uri="{FF2B5EF4-FFF2-40B4-BE49-F238E27FC236}">
                <a16:creationId xmlns:a16="http://schemas.microsoft.com/office/drawing/2014/main" id="{6E6C74A8-DF7A-34A9-56AC-F4498A1F51BB}"/>
              </a:ext>
            </a:extLst>
          </p:cNvPr>
          <p:cNvPicPr>
            <a:picLocks noChangeAspect="1"/>
          </p:cNvPicPr>
          <p:nvPr/>
        </p:nvPicPr>
        <p:blipFill>
          <a:blip r:embed="rId11"/>
          <a:stretch>
            <a:fillRect/>
          </a:stretch>
        </p:blipFill>
        <p:spPr>
          <a:xfrm>
            <a:off x="10361088" y="6317500"/>
            <a:ext cx="5612130" cy="640715"/>
          </a:xfrm>
          <a:prstGeom prst="rect">
            <a:avLst/>
          </a:prstGeom>
        </p:spPr>
      </p:pic>
      <p:pic>
        <p:nvPicPr>
          <p:cNvPr id="16" name="Imagen 15">
            <a:extLst>
              <a:ext uri="{FF2B5EF4-FFF2-40B4-BE49-F238E27FC236}">
                <a16:creationId xmlns:a16="http://schemas.microsoft.com/office/drawing/2014/main" id="{8B723A1D-38C3-954C-052B-4DF385781699}"/>
              </a:ext>
            </a:extLst>
          </p:cNvPr>
          <p:cNvPicPr>
            <a:picLocks noChangeAspect="1"/>
          </p:cNvPicPr>
          <p:nvPr/>
        </p:nvPicPr>
        <p:blipFill>
          <a:blip r:embed="rId12"/>
          <a:stretch>
            <a:fillRect/>
          </a:stretch>
        </p:blipFill>
        <p:spPr>
          <a:xfrm>
            <a:off x="10357077" y="7102076"/>
            <a:ext cx="5612130" cy="608965"/>
          </a:xfrm>
          <a:prstGeom prst="rect">
            <a:avLst/>
          </a:prstGeom>
        </p:spPr>
      </p:pic>
      <p:pic>
        <p:nvPicPr>
          <p:cNvPr id="17" name="Imagen 16">
            <a:extLst>
              <a:ext uri="{FF2B5EF4-FFF2-40B4-BE49-F238E27FC236}">
                <a16:creationId xmlns:a16="http://schemas.microsoft.com/office/drawing/2014/main" id="{DE7DF95A-44B0-AFFE-8A07-0B72094D8233}"/>
              </a:ext>
            </a:extLst>
          </p:cNvPr>
          <p:cNvPicPr>
            <a:picLocks noChangeAspect="1"/>
          </p:cNvPicPr>
          <p:nvPr/>
        </p:nvPicPr>
        <p:blipFill>
          <a:blip r:embed="rId13"/>
          <a:stretch>
            <a:fillRect/>
          </a:stretch>
        </p:blipFill>
        <p:spPr>
          <a:xfrm>
            <a:off x="10357077" y="7895151"/>
            <a:ext cx="5612130" cy="485775"/>
          </a:xfrm>
          <a:prstGeom prst="rect">
            <a:avLst/>
          </a:prstGeom>
        </p:spPr>
      </p:pic>
    </p:spTree>
    <p:extLst>
      <p:ext uri="{BB962C8B-B14F-4D97-AF65-F5344CB8AC3E}">
        <p14:creationId xmlns:p14="http://schemas.microsoft.com/office/powerpoint/2010/main" val="83102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1000"/>
                                  </p:stCondLst>
                                  <p:childTnLst>
                                    <p:animMotion origin="layout" path="M 4.58333E-6 4.19753E-6 C 4.58333E-6 0.03302 0.02699 0.06003 0.05998 0.06003 C 0.09895 0.06003 0.11302 0.02993 0.11901 0.01203 L 0.125 -0.01204 C 0.13099 -0.02994 0.146 -0.06004 0.19001 -0.06004 C 0.21796 -0.06004 0.25 -0.03303 0.25 4.19753E-6 C 0.25 0.03302 0.21796 0.06003 0.19001 0.06003 C 0.146 0.06003 0.13099 0.02993 0.125 0.01203 L 0.11901 -0.01204 C 0.11302 -0.02994 0.09895 -0.06004 0.05998 -0.06004 C 0.02699 -0.06004 4.58333E-6 -0.03303 4.58333E-6 4.19753E-6 Z " pathEditMode="relative" rAng="0" ptsTypes="AAAAAAAAAAA">
                                      <p:cBhvr>
                                        <p:cTn id="6" dur="6000" fill="hold"/>
                                        <p:tgtEl>
                                          <p:spTgt spid="1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6" name="TextBox 6"/>
          <p:cNvSpPr txBox="1"/>
          <p:nvPr/>
        </p:nvSpPr>
        <p:spPr>
          <a:xfrm>
            <a:off x="6308172" y="4674981"/>
            <a:ext cx="11353800" cy="630109"/>
          </a:xfrm>
          <a:prstGeom prst="rect">
            <a:avLst/>
          </a:prstGeom>
        </p:spPr>
        <p:txBody>
          <a:bodyPr wrap="square" lIns="0" tIns="0" rIns="0" bIns="0" rtlCol="0" anchor="t">
            <a:spAutoFit/>
          </a:bodyPr>
          <a:lstStyle/>
          <a:p>
            <a:pPr marL="0" lvl="0" indent="0" algn="l">
              <a:lnSpc>
                <a:spcPts val="4279"/>
              </a:lnSpc>
            </a:pPr>
            <a:r>
              <a:rPr lang="es-CL" sz="8000" b="1" noProof="0" dirty="0">
                <a:solidFill>
                  <a:srgbClr val="FFFFFF"/>
                </a:solidFill>
                <a:latin typeface="Neo Tech Bold"/>
                <a:ea typeface="Neo Tech Bold"/>
                <a:cs typeface="Neo Tech Bold"/>
                <a:sym typeface="Neo Tech Bold"/>
              </a:rPr>
              <a:t>PENTESTING</a:t>
            </a:r>
          </a:p>
        </p:txBody>
      </p:sp>
      <p:sp>
        <p:nvSpPr>
          <p:cNvPr id="13" name="Freeform 13"/>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4" name="Freeform 14"/>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CBDB-F30E-5ED9-8EC8-319EB3D6C2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B610E1-D69B-5218-F5E2-A583E5D7BD7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a:extLst>
              <a:ext uri="{FF2B5EF4-FFF2-40B4-BE49-F238E27FC236}">
                <a16:creationId xmlns:a16="http://schemas.microsoft.com/office/drawing/2014/main" id="{A89E7469-231A-59B5-BD3B-667C9B8A7B72}"/>
              </a:ext>
            </a:extLst>
          </p:cNvPr>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a:extLst>
              <a:ext uri="{FF2B5EF4-FFF2-40B4-BE49-F238E27FC236}">
                <a16:creationId xmlns:a16="http://schemas.microsoft.com/office/drawing/2014/main" id="{72714CF5-C4ED-85A9-933C-F7C926BD45E1}"/>
              </a:ext>
            </a:extLst>
          </p:cNvPr>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5" name="Freeform 5">
            <a:extLst>
              <a:ext uri="{FF2B5EF4-FFF2-40B4-BE49-F238E27FC236}">
                <a16:creationId xmlns:a16="http://schemas.microsoft.com/office/drawing/2014/main" id="{7DE805C4-1500-D0DB-335E-AFE88C3C37F8}"/>
              </a:ext>
            </a:extLst>
          </p:cNvPr>
          <p:cNvSpPr/>
          <p:nvPr/>
        </p:nvSpPr>
        <p:spPr>
          <a:xfrm>
            <a:off x="4529471" y="1931434"/>
            <a:ext cx="5531178" cy="6424133"/>
          </a:xfrm>
          <a:custGeom>
            <a:avLst/>
            <a:gdLst/>
            <a:ahLst/>
            <a:cxnLst/>
            <a:rect l="l" t="t" r="r" b="b"/>
            <a:pathLst>
              <a:path w="5531178" h="6424133">
                <a:moveTo>
                  <a:pt x="0" y="0"/>
                </a:moveTo>
                <a:lnTo>
                  <a:pt x="5531178" y="0"/>
                </a:lnTo>
                <a:lnTo>
                  <a:pt x="5531178" y="6424132"/>
                </a:lnTo>
                <a:lnTo>
                  <a:pt x="0" y="64241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6" name="TextBox 6">
            <a:extLst>
              <a:ext uri="{FF2B5EF4-FFF2-40B4-BE49-F238E27FC236}">
                <a16:creationId xmlns:a16="http://schemas.microsoft.com/office/drawing/2014/main" id="{60CE498B-089D-4BF1-A85B-8CD1EF62643B}"/>
              </a:ext>
            </a:extLst>
          </p:cNvPr>
          <p:cNvSpPr txBox="1"/>
          <p:nvPr/>
        </p:nvSpPr>
        <p:spPr>
          <a:xfrm>
            <a:off x="6954663" y="688882"/>
            <a:ext cx="4378673" cy="1102866"/>
          </a:xfrm>
          <a:prstGeom prst="rect">
            <a:avLst/>
          </a:prstGeom>
        </p:spPr>
        <p:txBody>
          <a:bodyPr lIns="0" tIns="0" rIns="0" bIns="0" rtlCol="0" anchor="t">
            <a:spAutoFit/>
          </a:bodyPr>
          <a:lstStyle/>
          <a:p>
            <a:pPr marL="0" lvl="0" indent="0" algn="ctr">
              <a:lnSpc>
                <a:spcPts val="4279"/>
              </a:lnSpc>
            </a:pPr>
            <a:r>
              <a:rPr lang="es-CL" sz="3999" b="1" noProof="0" dirty="0">
                <a:solidFill>
                  <a:srgbClr val="FFFFFF"/>
                </a:solidFill>
                <a:latin typeface="Neo Tech Bold"/>
                <a:ea typeface="Neo Tech Bold"/>
                <a:cs typeface="Neo Tech Bold"/>
                <a:sym typeface="Neo Tech Bold"/>
              </a:rPr>
              <a:t>Análisis de Vulnerabilidades</a:t>
            </a:r>
          </a:p>
        </p:txBody>
      </p:sp>
      <p:sp>
        <p:nvSpPr>
          <p:cNvPr id="8" name="TextBox 8">
            <a:extLst>
              <a:ext uri="{FF2B5EF4-FFF2-40B4-BE49-F238E27FC236}">
                <a16:creationId xmlns:a16="http://schemas.microsoft.com/office/drawing/2014/main" id="{A3AFE5B1-1527-2464-BE16-1EB71766338E}"/>
              </a:ext>
            </a:extLst>
          </p:cNvPr>
          <p:cNvSpPr txBox="1"/>
          <p:nvPr/>
        </p:nvSpPr>
        <p:spPr>
          <a:xfrm>
            <a:off x="3648312" y="4903129"/>
            <a:ext cx="1926675" cy="366767"/>
          </a:xfrm>
          <a:prstGeom prst="rect">
            <a:avLst/>
          </a:prstGeom>
        </p:spPr>
        <p:txBody>
          <a:bodyPr lIns="0" tIns="0" rIns="0" bIns="0" rtlCol="0" anchor="t">
            <a:spAutoFit/>
          </a:bodyPr>
          <a:lstStyle/>
          <a:p>
            <a:pPr marL="0" lvl="0" indent="0" algn="l">
              <a:lnSpc>
                <a:spcPts val="2799"/>
              </a:lnSpc>
              <a:spcBef>
                <a:spcPct val="0"/>
              </a:spcBef>
            </a:pPr>
            <a:r>
              <a:rPr lang="es-CL" sz="3600" b="1" noProof="0" dirty="0">
                <a:solidFill>
                  <a:srgbClr val="FFFFFF"/>
                </a:solidFill>
                <a:latin typeface="Neo Tech Bold"/>
                <a:ea typeface="Neo Tech Bold"/>
                <a:cs typeface="Neo Tech Bold"/>
                <a:sym typeface="Neo Tech Bold"/>
              </a:rPr>
              <a:t>Alcance</a:t>
            </a:r>
          </a:p>
        </p:txBody>
      </p:sp>
      <p:sp>
        <p:nvSpPr>
          <p:cNvPr id="10" name="TextBox 10">
            <a:extLst>
              <a:ext uri="{FF2B5EF4-FFF2-40B4-BE49-F238E27FC236}">
                <a16:creationId xmlns:a16="http://schemas.microsoft.com/office/drawing/2014/main" id="{3D1F5EF7-30F5-9CE4-C8A0-B644591940D7}"/>
              </a:ext>
            </a:extLst>
          </p:cNvPr>
          <p:cNvSpPr txBox="1"/>
          <p:nvPr/>
        </p:nvSpPr>
        <p:spPr>
          <a:xfrm>
            <a:off x="10270199" y="4461239"/>
            <a:ext cx="4218454" cy="1084912"/>
          </a:xfrm>
          <a:prstGeom prst="rect">
            <a:avLst/>
          </a:prstGeom>
        </p:spPr>
        <p:txBody>
          <a:bodyPr wrap="square" lIns="0" tIns="0" rIns="0" bIns="0" rtlCol="0" anchor="t">
            <a:spAutoFit/>
          </a:bodyPr>
          <a:lstStyle/>
          <a:p>
            <a:pPr marL="0" lvl="0" indent="0" algn="l">
              <a:lnSpc>
                <a:spcPts val="2799"/>
              </a:lnSpc>
              <a:spcBef>
                <a:spcPct val="0"/>
              </a:spcBef>
            </a:pPr>
            <a:r>
              <a:rPr lang="es-CL" sz="3600" b="1" noProof="0" dirty="0">
                <a:solidFill>
                  <a:srgbClr val="FFFFFF"/>
                </a:solidFill>
                <a:latin typeface="Neo Tech Bold"/>
                <a:ea typeface="Neo Tech Bold"/>
                <a:cs typeface="Neo Tech Bold"/>
                <a:sym typeface="Neo Tech Bold"/>
              </a:rPr>
              <a:t>Objetivos y metodologías de trabajo</a:t>
            </a:r>
          </a:p>
        </p:txBody>
      </p:sp>
      <p:sp>
        <p:nvSpPr>
          <p:cNvPr id="13" name="Freeform 13">
            <a:extLst>
              <a:ext uri="{FF2B5EF4-FFF2-40B4-BE49-F238E27FC236}">
                <a16:creationId xmlns:a16="http://schemas.microsoft.com/office/drawing/2014/main" id="{204B4D51-BD8C-F0A4-F52E-B6180F9B6451}"/>
              </a:ext>
            </a:extLst>
          </p:cNvPr>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sp>
        <p:nvSpPr>
          <p:cNvPr id="14" name="Freeform 14">
            <a:extLst>
              <a:ext uri="{FF2B5EF4-FFF2-40B4-BE49-F238E27FC236}">
                <a16:creationId xmlns:a16="http://schemas.microsoft.com/office/drawing/2014/main" id="{609477BB-A749-C251-EBA9-3FBA5A419173}"/>
              </a:ext>
            </a:extLst>
          </p:cNvPr>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noProof="0" dirty="0"/>
          </a:p>
        </p:txBody>
      </p:sp>
    </p:spTree>
    <p:extLst>
      <p:ext uri="{BB962C8B-B14F-4D97-AF65-F5344CB8AC3E}">
        <p14:creationId xmlns:p14="http://schemas.microsoft.com/office/powerpoint/2010/main" val="182685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a:stretch>
          </a:blipFill>
        </p:spPr>
        <p:txBody>
          <a:bodyPr/>
          <a:lstStyle/>
          <a:p>
            <a:endParaRPr lang="es-CL" noProof="0" dirty="0"/>
          </a:p>
        </p:txBody>
      </p:sp>
      <p:sp>
        <p:nvSpPr>
          <p:cNvPr id="3" name="Freeform 3"/>
          <p:cNvSpPr/>
          <p:nvPr/>
        </p:nvSpPr>
        <p:spPr>
          <a:xfrm rot="5400000">
            <a:off x="-3928774" y="4614303"/>
            <a:ext cx="8289535" cy="9287994"/>
          </a:xfrm>
          <a:custGeom>
            <a:avLst/>
            <a:gdLst/>
            <a:ahLst/>
            <a:cxnLst/>
            <a:rect l="l" t="t" r="r" b="b"/>
            <a:pathLst>
              <a:path w="8289535" h="9287994">
                <a:moveTo>
                  <a:pt x="0" y="0"/>
                </a:moveTo>
                <a:lnTo>
                  <a:pt x="8289534" y="0"/>
                </a:lnTo>
                <a:lnTo>
                  <a:pt x="8289534" y="9287994"/>
                </a:lnTo>
                <a:lnTo>
                  <a:pt x="0" y="9287994"/>
                </a:lnTo>
                <a:lnTo>
                  <a:pt x="0" y="0"/>
                </a:lnTo>
                <a:close/>
              </a:path>
            </a:pathLst>
          </a:custGeom>
          <a:blipFill>
            <a:blip r:embed="rId4">
              <a:alphaModFix amt="80000"/>
            </a:blip>
            <a:stretch>
              <a:fillRect/>
            </a:stretch>
          </a:blipFill>
        </p:spPr>
        <p:txBody>
          <a:bodyPr/>
          <a:lstStyle/>
          <a:p>
            <a:endParaRPr lang="es-CL" noProof="0" dirty="0"/>
          </a:p>
        </p:txBody>
      </p:sp>
      <p:sp>
        <p:nvSpPr>
          <p:cNvPr id="4" name="Freeform 4"/>
          <p:cNvSpPr/>
          <p:nvPr/>
        </p:nvSpPr>
        <p:spPr>
          <a:xfrm>
            <a:off x="13076648" y="-311606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5">
              <a:alphaModFix amt="80000"/>
            </a:blip>
            <a:stretch>
              <a:fillRect/>
            </a:stretch>
          </a:blipFill>
        </p:spPr>
        <p:txBody>
          <a:bodyPr/>
          <a:lstStyle/>
          <a:p>
            <a:endParaRPr lang="es-CL" noProof="0" dirty="0"/>
          </a:p>
        </p:txBody>
      </p:sp>
      <p:sp>
        <p:nvSpPr>
          <p:cNvPr id="6" name="TextBox 6"/>
          <p:cNvSpPr txBox="1"/>
          <p:nvPr/>
        </p:nvSpPr>
        <p:spPr>
          <a:xfrm>
            <a:off x="6180307" y="1226278"/>
            <a:ext cx="6969061" cy="551433"/>
          </a:xfrm>
          <a:prstGeom prst="rect">
            <a:avLst/>
          </a:prstGeom>
        </p:spPr>
        <p:txBody>
          <a:bodyPr lIns="0" tIns="0" rIns="0" bIns="0" rtlCol="0" anchor="t">
            <a:spAutoFit/>
          </a:bodyPr>
          <a:lstStyle/>
          <a:p>
            <a:pPr marL="0" lvl="0" indent="0" algn="l">
              <a:lnSpc>
                <a:spcPts val="4279"/>
              </a:lnSpc>
            </a:pPr>
            <a:r>
              <a:rPr lang="es-CL" sz="4400" b="1" noProof="0" dirty="0">
                <a:solidFill>
                  <a:srgbClr val="FFFFFF"/>
                </a:solidFill>
                <a:latin typeface="Neo Tech Bold"/>
                <a:ea typeface="Neo Tech Bold"/>
                <a:cs typeface="Neo Tech Bold"/>
                <a:sym typeface="Neo Tech Bold"/>
              </a:rPr>
              <a:t>Fases de </a:t>
            </a:r>
            <a:r>
              <a:rPr lang="es-CL" sz="4400" b="1" noProof="0" dirty="0" err="1">
                <a:solidFill>
                  <a:srgbClr val="FFFFFF"/>
                </a:solidFill>
                <a:latin typeface="Neo Tech Bold"/>
                <a:ea typeface="Neo Tech Bold"/>
                <a:cs typeface="Neo Tech Bold"/>
                <a:sym typeface="Neo Tech Bold"/>
              </a:rPr>
              <a:t>Pentesting</a:t>
            </a:r>
            <a:endParaRPr lang="es-CL" sz="4400" b="1" noProof="0" dirty="0">
              <a:solidFill>
                <a:srgbClr val="FFFFFF"/>
              </a:solidFill>
              <a:latin typeface="Neo Tech Bold"/>
              <a:ea typeface="Neo Tech Bold"/>
              <a:cs typeface="Neo Tech Bold"/>
              <a:sym typeface="Neo Tech Bold"/>
            </a:endParaRPr>
          </a:p>
        </p:txBody>
      </p:sp>
      <p:sp>
        <p:nvSpPr>
          <p:cNvPr id="9" name="Freeform 9"/>
          <p:cNvSpPr/>
          <p:nvPr/>
        </p:nvSpPr>
        <p:spPr>
          <a:xfrm>
            <a:off x="-1448181" y="-1104614"/>
            <a:ext cx="2896362" cy="2896362"/>
          </a:xfrm>
          <a:custGeom>
            <a:avLst/>
            <a:gdLst/>
            <a:ahLst/>
            <a:cxnLst/>
            <a:rect l="l" t="t" r="r" b="b"/>
            <a:pathLst>
              <a:path w="2896362" h="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0" name="Freeform 10"/>
          <p:cNvSpPr/>
          <p:nvPr/>
        </p:nvSpPr>
        <p:spPr>
          <a:xfrm>
            <a:off x="16523882" y="8403861"/>
            <a:ext cx="2896362" cy="2896362"/>
          </a:xfrm>
          <a:custGeom>
            <a:avLst/>
            <a:gdLst/>
            <a:ahLst/>
            <a:cxnLst/>
            <a:rect l="l" t="t" r="r" b="b"/>
            <a:pathLst>
              <a:path w="2896362" h="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noProof="0" dirty="0"/>
          </a:p>
        </p:txBody>
      </p:sp>
      <p:sp>
        <p:nvSpPr>
          <p:cNvPr id="11" name="TextBox 6">
            <a:extLst>
              <a:ext uri="{FF2B5EF4-FFF2-40B4-BE49-F238E27FC236}">
                <a16:creationId xmlns:a16="http://schemas.microsoft.com/office/drawing/2014/main" id="{D515C1F2-98F2-8D9B-1037-BBB3407F6102}"/>
              </a:ext>
            </a:extLst>
          </p:cNvPr>
          <p:cNvSpPr txBox="1"/>
          <p:nvPr/>
        </p:nvSpPr>
        <p:spPr>
          <a:xfrm>
            <a:off x="1726822" y="2606608"/>
            <a:ext cx="8483978" cy="551433"/>
          </a:xfrm>
          <a:prstGeom prst="rect">
            <a:avLst/>
          </a:prstGeom>
        </p:spPr>
        <p:txBody>
          <a:bodyPr wrap="square" lIns="0" tIns="0" rIns="0" bIns="0" rtlCol="0" anchor="t">
            <a:spAutoFit/>
          </a:bodyPr>
          <a:lstStyle/>
          <a:p>
            <a:pPr marL="0" lvl="0" indent="0" algn="l">
              <a:lnSpc>
                <a:spcPts val="4279"/>
              </a:lnSpc>
            </a:pPr>
            <a:r>
              <a:rPr lang="es-CL" sz="3999" b="1" noProof="0" dirty="0">
                <a:solidFill>
                  <a:srgbClr val="FFFFFF"/>
                </a:solidFill>
                <a:latin typeface="Neo Tech Bold"/>
                <a:ea typeface="Neo Tech Bold"/>
                <a:cs typeface="Neo Tech Bold"/>
                <a:sym typeface="Neo Tech Bold"/>
              </a:rPr>
              <a:t>Escaneos de Vulnerabilidades</a:t>
            </a:r>
          </a:p>
        </p:txBody>
      </p:sp>
      <p:sp>
        <p:nvSpPr>
          <p:cNvPr id="12" name="CuadroTexto 11">
            <a:extLst>
              <a:ext uri="{FF2B5EF4-FFF2-40B4-BE49-F238E27FC236}">
                <a16:creationId xmlns:a16="http://schemas.microsoft.com/office/drawing/2014/main" id="{CC9349DD-9204-8115-9487-9AC4F0A84694}"/>
              </a:ext>
            </a:extLst>
          </p:cNvPr>
          <p:cNvSpPr txBox="1"/>
          <p:nvPr/>
        </p:nvSpPr>
        <p:spPr>
          <a:xfrm>
            <a:off x="1643168" y="3357987"/>
            <a:ext cx="4665004" cy="3539430"/>
          </a:xfrm>
          <a:prstGeom prst="rect">
            <a:avLst/>
          </a:prstGeom>
          <a:noFill/>
        </p:spPr>
        <p:txBody>
          <a:bodyPr wrap="square" rtlCol="0">
            <a:spAutoFit/>
          </a:bodyPr>
          <a:lstStyle/>
          <a:p>
            <a:r>
              <a:rPr lang="es-CL" sz="3200" noProof="0" dirty="0">
                <a:solidFill>
                  <a:schemeClr val="bg1"/>
                </a:solidFill>
                <a:latin typeface="Arial" panose="020B0604020202020204" pitchFamily="34" charset="0"/>
                <a:cs typeface="Arial" panose="020B0604020202020204" pitchFamily="34" charset="0"/>
              </a:rPr>
              <a:t>Herramientas usadas:</a:t>
            </a: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Nmap</a:t>
            </a:r>
            <a:endParaRPr lang="es-CL" sz="32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Gobuster</a:t>
            </a:r>
            <a:endParaRPr lang="es-CL" sz="32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s-CL" sz="3200" noProof="0" dirty="0">
                <a:solidFill>
                  <a:schemeClr val="bg1"/>
                </a:solidFill>
                <a:latin typeface="Arial" panose="020B0604020202020204" pitchFamily="34" charset="0"/>
                <a:cs typeface="Arial" panose="020B0604020202020204" pitchFamily="34" charset="0"/>
              </a:rPr>
              <a:t>Nessus </a:t>
            </a: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Nikto</a:t>
            </a:r>
            <a:endParaRPr lang="es-CL" sz="3200" noProof="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s-CL" sz="3200" noProof="0" dirty="0" err="1">
                <a:solidFill>
                  <a:schemeClr val="bg1"/>
                </a:solidFill>
                <a:latin typeface="Arial" panose="020B0604020202020204" pitchFamily="34" charset="0"/>
                <a:cs typeface="Arial" panose="020B0604020202020204" pitchFamily="34" charset="0"/>
              </a:rPr>
              <a:t>WPscan</a:t>
            </a:r>
            <a:endParaRPr lang="es-CL" sz="3200" noProof="0" dirty="0">
              <a:solidFill>
                <a:schemeClr val="bg1"/>
              </a:solidFill>
              <a:latin typeface="Arial" panose="020B0604020202020204" pitchFamily="34" charset="0"/>
              <a:cs typeface="Arial" panose="020B0604020202020204" pitchFamily="34" charset="0"/>
            </a:endParaRPr>
          </a:p>
          <a:p>
            <a:endParaRPr lang="es-CL" sz="3200" noProof="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677</TotalTime>
  <Words>2883</Words>
  <Application>Microsoft Office PowerPoint</Application>
  <PresentationFormat>Personalizado</PresentationFormat>
  <Paragraphs>254</Paragraphs>
  <Slides>26</Slides>
  <Notes>25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Aptos</vt:lpstr>
      <vt:lpstr>Wingdings</vt:lpstr>
      <vt:lpstr>Symbol</vt:lpstr>
      <vt:lpstr>Neo Tech Bold</vt:lpstr>
      <vt:lpstr>Arial</vt:lpstr>
      <vt:lpstr>Neo Tech</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Felipe Gómez Henry</dc:creator>
  <cp:lastModifiedBy>Felipe Gómez Henry</cp:lastModifiedBy>
  <cp:revision>14</cp:revision>
  <dcterms:created xsi:type="dcterms:W3CDTF">2006-08-16T00:00:00Z</dcterms:created>
  <dcterms:modified xsi:type="dcterms:W3CDTF">2025-05-13T17:59:01Z</dcterms:modified>
  <dc:identifier>DAGnRLRHRvM</dc:identifier>
</cp:coreProperties>
</file>